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54"/>
    <p:sldId id="257" r:id="rId55"/>
    <p:sldId id="258" r:id="rId56"/>
    <p:sldId id="259" r:id="rId57"/>
    <p:sldId id="260" r:id="rId58"/>
    <p:sldId id="261" r:id="rId59"/>
    <p:sldId id="262" r:id="rId60"/>
    <p:sldId id="263" r:id="rId61"/>
    <p:sldId id="264" r:id="rId62"/>
    <p:sldId id="265" r:id="rId63"/>
    <p:sldId id="266" r:id="rId64"/>
    <p:sldId id="267" r:id="rId65"/>
    <p:sldId id="268" r:id="rId66"/>
    <p:sldId id="269" r:id="rId67"/>
    <p:sldId id="270" r:id="rId68"/>
    <p:sldId id="271" r:id="rId69"/>
    <p:sldId id="272" r:id="rId70"/>
    <p:sldId id="273" r:id="rId71"/>
    <p:sldId id="274" r:id="rId72"/>
    <p:sldId id="275" r:id="rId73"/>
    <p:sldId id="276" r:id="rId74"/>
    <p:sldId id="277" r:id="rId75"/>
    <p:sldId id="278" r:id="rId76"/>
    <p:sldId id="279" r:id="rId77"/>
    <p:sldId id="280" r:id="rId78"/>
    <p:sldId id="281" r:id="rId79"/>
    <p:sldId id="282" r:id="rId80"/>
    <p:sldId id="283" r:id="rId81"/>
    <p:sldId id="284" r:id="rId82"/>
    <p:sldId id="285" r:id="rId83"/>
    <p:sldId id="286" r:id="rId84"/>
    <p:sldId id="287" r:id="rId85"/>
    <p:sldId id="288" r:id="rId86"/>
    <p:sldId id="289" r:id="rId87"/>
  </p:sldIdLst>
  <p:sldSz cx="18288000" cy="10287000"/>
  <p:notesSz cx="6858000" cy="9144000"/>
  <p:embeddedFontLst>
    <p:embeddedFont>
      <p:font typeface="Anonymous Pro" charset="1" panose="02060609030202000504"/>
      <p:regular r:id="rId6"/>
    </p:embeddedFont>
    <p:embeddedFont>
      <p:font typeface="Anonymous Pro Bold" charset="1" panose="02060809030202000504"/>
      <p:regular r:id="rId7"/>
    </p:embeddedFont>
    <p:embeddedFont>
      <p:font typeface="Anonymous Pro Italics" charset="1" panose="02060609030202000504"/>
      <p:regular r:id="rId8"/>
    </p:embeddedFont>
    <p:embeddedFont>
      <p:font typeface="Anonymous Pro Bold Italics" charset="1" panose="02060809030202000504"/>
      <p:regular r:id="rId9"/>
    </p:embeddedFont>
    <p:embeddedFont>
      <p:font typeface="Arimo" charset="1" panose="020B0604020202020204"/>
      <p:regular r:id="rId10"/>
    </p:embeddedFont>
    <p:embeddedFont>
      <p:font typeface="Arimo Bold" charset="1" panose="020B0704020202020204"/>
      <p:regular r:id="rId11"/>
    </p:embeddedFont>
    <p:embeddedFont>
      <p:font typeface="Arimo Italics" charset="1" panose="020B0604020202090204"/>
      <p:regular r:id="rId12"/>
    </p:embeddedFont>
    <p:embeddedFont>
      <p:font typeface="Arimo Bold Italics" charset="1" panose="020B0704020202090204"/>
      <p:regular r:id="rId13"/>
    </p:embeddedFont>
    <p:embeddedFont>
      <p:font typeface="Chewy" charset="1" panose="02000000000000000000"/>
      <p:regular r:id="rId14"/>
    </p:embeddedFont>
    <p:embeddedFont>
      <p:font typeface="Sanchez" charset="1" panose="02000000000000000000"/>
      <p:regular r:id="rId15"/>
    </p:embeddedFont>
    <p:embeddedFont>
      <p:font typeface="Sanchez Italics" charset="1" panose="00000000000000000000"/>
      <p:regular r:id="rId16"/>
    </p:embeddedFont>
    <p:embeddedFont>
      <p:font typeface="Kollektif" charset="1" panose="020B0604020101010102"/>
      <p:regular r:id="rId17"/>
    </p:embeddedFont>
    <p:embeddedFont>
      <p:font typeface="Kollektif Bold" charset="1" panose="020B0604020101010102"/>
      <p:regular r:id="rId18"/>
    </p:embeddedFont>
    <p:embeddedFont>
      <p:font typeface="Kollektif Italics" charset="1" panose="020B0604020101010102"/>
      <p:regular r:id="rId19"/>
    </p:embeddedFont>
    <p:embeddedFont>
      <p:font typeface="Kollektif Bold Italics" charset="1" panose="020B0604020101010102"/>
      <p:regular r:id="rId20"/>
    </p:embeddedFont>
    <p:embeddedFont>
      <p:font typeface="Canva Sans" charset="1" panose="020B0503030501040103"/>
      <p:regular r:id="rId21"/>
    </p:embeddedFont>
    <p:embeddedFont>
      <p:font typeface="Canva Sans Bold" charset="1" panose="020B0803030501040103"/>
      <p:regular r:id="rId22"/>
    </p:embeddedFont>
    <p:embeddedFont>
      <p:font typeface="Canva Sans Italics" charset="1" panose="020B0503030501040103"/>
      <p:regular r:id="rId23"/>
    </p:embeddedFont>
    <p:embeddedFont>
      <p:font typeface="Canva Sans Bold Italics" charset="1" panose="020B0803030501040103"/>
      <p:regular r:id="rId24"/>
    </p:embeddedFont>
    <p:embeddedFont>
      <p:font typeface="Canva Sans Medium" charset="1" panose="020B0603030501040103"/>
      <p:regular r:id="rId25"/>
    </p:embeddedFont>
    <p:embeddedFont>
      <p:font typeface="Canva Sans Medium Italics" charset="1" panose="020B0603030501040103"/>
      <p:regular r:id="rId26"/>
    </p:embeddedFont>
    <p:embeddedFont>
      <p:font typeface="Aileron" charset="1" panose="00000500000000000000"/>
      <p:regular r:id="rId27"/>
    </p:embeddedFont>
    <p:embeddedFont>
      <p:font typeface="Aileron Bold" charset="1" panose="00000800000000000000"/>
      <p:regular r:id="rId28"/>
    </p:embeddedFont>
    <p:embeddedFont>
      <p:font typeface="Aileron Italics" charset="1" panose="00000500000000000000"/>
      <p:regular r:id="rId29"/>
    </p:embeddedFont>
    <p:embeddedFont>
      <p:font typeface="Aileron Bold Italics" charset="1" panose="00000800000000000000"/>
      <p:regular r:id="rId30"/>
    </p:embeddedFont>
    <p:embeddedFont>
      <p:font typeface="Aileron Thin" charset="1" panose="00000300000000000000"/>
      <p:regular r:id="rId31"/>
    </p:embeddedFont>
    <p:embeddedFont>
      <p:font typeface="Aileron Thin Italics" charset="1" panose="00000300000000000000"/>
      <p:regular r:id="rId32"/>
    </p:embeddedFont>
    <p:embeddedFont>
      <p:font typeface="Aileron Light" charset="1" panose="00000400000000000000"/>
      <p:regular r:id="rId33"/>
    </p:embeddedFont>
    <p:embeddedFont>
      <p:font typeface="Aileron Light Italics" charset="1" panose="00000400000000000000"/>
      <p:regular r:id="rId34"/>
    </p:embeddedFont>
    <p:embeddedFont>
      <p:font typeface="Aileron Ultra-Bold" charset="1" panose="00000A00000000000000"/>
      <p:regular r:id="rId35"/>
    </p:embeddedFont>
    <p:embeddedFont>
      <p:font typeface="Aileron Ultra-Bold Italics" charset="1" panose="00000A00000000000000"/>
      <p:regular r:id="rId36"/>
    </p:embeddedFont>
    <p:embeddedFont>
      <p:font typeface="Aileron Heavy" charset="1" panose="00000A00000000000000"/>
      <p:regular r:id="rId37"/>
    </p:embeddedFont>
    <p:embeddedFont>
      <p:font typeface="Aileron Heavy Italics" charset="1" panose="00000A00000000000000"/>
      <p:regular r:id="rId38"/>
    </p:embeddedFont>
    <p:embeddedFont>
      <p:font typeface="Open Sans" charset="1" panose="020B0606030504020204"/>
      <p:regular r:id="rId39"/>
    </p:embeddedFont>
    <p:embeddedFont>
      <p:font typeface="Open Sans Bold" charset="1" panose="020B0806030504020204"/>
      <p:regular r:id="rId40"/>
    </p:embeddedFont>
    <p:embeddedFont>
      <p:font typeface="Open Sans Italics" charset="1" panose="020B0606030504020204"/>
      <p:regular r:id="rId41"/>
    </p:embeddedFont>
    <p:embeddedFont>
      <p:font typeface="Open Sans Bold Italics" charset="1" panose="020B0806030504020204"/>
      <p:regular r:id="rId42"/>
    </p:embeddedFont>
    <p:embeddedFont>
      <p:font typeface="Open Sans Light" charset="1" panose="020B0306030504020204"/>
      <p:regular r:id="rId43"/>
    </p:embeddedFont>
    <p:embeddedFont>
      <p:font typeface="Open Sans Light Italics" charset="1" panose="020B0306030504020204"/>
      <p:regular r:id="rId44"/>
    </p:embeddedFont>
    <p:embeddedFont>
      <p:font typeface="Open Sans Ultra-Bold" charset="1" panose="00000000000000000000"/>
      <p:regular r:id="rId45"/>
    </p:embeddedFont>
    <p:embeddedFont>
      <p:font typeface="Open Sans Ultra-Bold Italics" charset="1" panose="00000000000000000000"/>
      <p:regular r:id="rId46"/>
    </p:embeddedFont>
    <p:embeddedFont>
      <p:font typeface="Aristotelica Pro" charset="1" panose="00000500000000000000"/>
      <p:regular r:id="rId47"/>
    </p:embeddedFont>
    <p:embeddedFont>
      <p:font typeface="Aristotelica Pro Bold" charset="1" panose="00000800000000000000"/>
      <p:regular r:id="rId48"/>
    </p:embeddedFont>
    <p:embeddedFont>
      <p:font typeface="Aristotelica Pro Thin" charset="1" panose="00000300000000000000"/>
      <p:regular r:id="rId49"/>
    </p:embeddedFont>
    <p:embeddedFont>
      <p:font typeface="Aristotelica Pro Extra-Light" charset="1" panose="00000400000000000000"/>
      <p:regular r:id="rId50"/>
    </p:embeddedFont>
    <p:embeddedFont>
      <p:font typeface="Aristotelica Pro Light" charset="1" panose="00000400000000000000"/>
      <p:regular r:id="rId51"/>
    </p:embeddedFont>
    <p:embeddedFont>
      <p:font typeface="Aristotelica Pro Semi-Bold" charset="1" panose="00000600000000000000"/>
      <p:regular r:id="rId52"/>
    </p:embeddedFont>
    <p:embeddedFont>
      <p:font typeface="Aristotelica Pro Heavy" charset="1" panose="00000A00000000000000"/>
      <p:regular r:id="rId5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44" Target="fonts/font44.fntdata" Type="http://schemas.openxmlformats.org/officeDocument/2006/relationships/font"/><Relationship Id="rId45" Target="fonts/font45.fntdata" Type="http://schemas.openxmlformats.org/officeDocument/2006/relationships/font"/><Relationship Id="rId46" Target="fonts/font46.fntdata" Type="http://schemas.openxmlformats.org/officeDocument/2006/relationships/font"/><Relationship Id="rId47" Target="fonts/font47.fntdata" Type="http://schemas.openxmlformats.org/officeDocument/2006/relationships/font"/><Relationship Id="rId48" Target="fonts/font48.fntdata" Type="http://schemas.openxmlformats.org/officeDocument/2006/relationships/font"/><Relationship Id="rId49" Target="fonts/font49.fntdata" Type="http://schemas.openxmlformats.org/officeDocument/2006/relationships/font"/><Relationship Id="rId5" Target="tableStyles.xml" Type="http://schemas.openxmlformats.org/officeDocument/2006/relationships/tableStyles"/><Relationship Id="rId50" Target="fonts/font50.fntdata" Type="http://schemas.openxmlformats.org/officeDocument/2006/relationships/font"/><Relationship Id="rId51" Target="fonts/font51.fntdata" Type="http://schemas.openxmlformats.org/officeDocument/2006/relationships/font"/><Relationship Id="rId52" Target="fonts/font52.fntdata" Type="http://schemas.openxmlformats.org/officeDocument/2006/relationships/font"/><Relationship Id="rId53" Target="fonts/font53.fntdata" Type="http://schemas.openxmlformats.org/officeDocument/2006/relationships/font"/><Relationship Id="rId54" Target="slides/slide1.xml" Type="http://schemas.openxmlformats.org/officeDocument/2006/relationships/slide"/><Relationship Id="rId55" Target="slides/slide2.xml" Type="http://schemas.openxmlformats.org/officeDocument/2006/relationships/slide"/><Relationship Id="rId56" Target="slides/slide3.xml" Type="http://schemas.openxmlformats.org/officeDocument/2006/relationships/slide"/><Relationship Id="rId57" Target="slides/slide4.xml" Type="http://schemas.openxmlformats.org/officeDocument/2006/relationships/slide"/><Relationship Id="rId58" Target="slides/slide5.xml" Type="http://schemas.openxmlformats.org/officeDocument/2006/relationships/slide"/><Relationship Id="rId59" Target="slides/slide6.xml" Type="http://schemas.openxmlformats.org/officeDocument/2006/relationships/slide"/><Relationship Id="rId6" Target="fonts/font6.fntdata" Type="http://schemas.openxmlformats.org/officeDocument/2006/relationships/font"/><Relationship Id="rId60" Target="slides/slide7.xml" Type="http://schemas.openxmlformats.org/officeDocument/2006/relationships/slide"/><Relationship Id="rId61" Target="slides/slide8.xml" Type="http://schemas.openxmlformats.org/officeDocument/2006/relationships/slide"/><Relationship Id="rId62" Target="slides/slide9.xml" Type="http://schemas.openxmlformats.org/officeDocument/2006/relationships/slide"/><Relationship Id="rId63" Target="slides/slide10.xml" Type="http://schemas.openxmlformats.org/officeDocument/2006/relationships/slide"/><Relationship Id="rId64" Target="slides/slide11.xml" Type="http://schemas.openxmlformats.org/officeDocument/2006/relationships/slide"/><Relationship Id="rId65" Target="slides/slide12.xml" Type="http://schemas.openxmlformats.org/officeDocument/2006/relationships/slide"/><Relationship Id="rId66" Target="slides/slide13.xml" Type="http://schemas.openxmlformats.org/officeDocument/2006/relationships/slide"/><Relationship Id="rId67" Target="slides/slide14.xml" Type="http://schemas.openxmlformats.org/officeDocument/2006/relationships/slide"/><Relationship Id="rId68" Target="slides/slide15.xml" Type="http://schemas.openxmlformats.org/officeDocument/2006/relationships/slide"/><Relationship Id="rId69" Target="slides/slide16.xml" Type="http://schemas.openxmlformats.org/officeDocument/2006/relationships/slide"/><Relationship Id="rId7" Target="fonts/font7.fntdata" Type="http://schemas.openxmlformats.org/officeDocument/2006/relationships/font"/><Relationship Id="rId70" Target="slides/slide17.xml" Type="http://schemas.openxmlformats.org/officeDocument/2006/relationships/slide"/><Relationship Id="rId71" Target="slides/slide18.xml" Type="http://schemas.openxmlformats.org/officeDocument/2006/relationships/slide"/><Relationship Id="rId72" Target="slides/slide19.xml" Type="http://schemas.openxmlformats.org/officeDocument/2006/relationships/slide"/><Relationship Id="rId73" Target="slides/slide20.xml" Type="http://schemas.openxmlformats.org/officeDocument/2006/relationships/slide"/><Relationship Id="rId74" Target="slides/slide21.xml" Type="http://schemas.openxmlformats.org/officeDocument/2006/relationships/slide"/><Relationship Id="rId75" Target="slides/slide22.xml" Type="http://schemas.openxmlformats.org/officeDocument/2006/relationships/slide"/><Relationship Id="rId76" Target="slides/slide23.xml" Type="http://schemas.openxmlformats.org/officeDocument/2006/relationships/slide"/><Relationship Id="rId77" Target="slides/slide24.xml" Type="http://schemas.openxmlformats.org/officeDocument/2006/relationships/slide"/><Relationship Id="rId78" Target="slides/slide25.xml" Type="http://schemas.openxmlformats.org/officeDocument/2006/relationships/slide"/><Relationship Id="rId79" Target="slides/slide26.xml" Type="http://schemas.openxmlformats.org/officeDocument/2006/relationships/slide"/><Relationship Id="rId8" Target="fonts/font8.fntdata" Type="http://schemas.openxmlformats.org/officeDocument/2006/relationships/font"/><Relationship Id="rId80" Target="slides/slide27.xml" Type="http://schemas.openxmlformats.org/officeDocument/2006/relationships/slide"/><Relationship Id="rId81" Target="slides/slide28.xml" Type="http://schemas.openxmlformats.org/officeDocument/2006/relationships/slide"/><Relationship Id="rId82" Target="slides/slide29.xml" Type="http://schemas.openxmlformats.org/officeDocument/2006/relationships/slide"/><Relationship Id="rId83" Target="slides/slide30.xml" Type="http://schemas.openxmlformats.org/officeDocument/2006/relationships/slide"/><Relationship Id="rId84" Target="slides/slide31.xml" Type="http://schemas.openxmlformats.org/officeDocument/2006/relationships/slide"/><Relationship Id="rId85" Target="slides/slide32.xml" Type="http://schemas.openxmlformats.org/officeDocument/2006/relationships/slide"/><Relationship Id="rId86" Target="slides/slide33.xml" Type="http://schemas.openxmlformats.org/officeDocument/2006/relationships/slide"/><Relationship Id="rId87" Target="slides/slide34.xml" Type="http://schemas.openxmlformats.org/officeDocument/2006/relationships/slide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Relationship Id="rId3" Target="../media/image29.png" Type="http://schemas.openxmlformats.org/officeDocument/2006/relationships/image"/><Relationship Id="rId4" Target="../media/image30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Relationship Id="rId3" Target="../media/image17.png" Type="http://schemas.openxmlformats.org/officeDocument/2006/relationships/image"/><Relationship Id="rId4" Target="../media/image18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3.svg" Type="http://schemas.openxmlformats.org/officeDocument/2006/relationships/image"/><Relationship Id="rId4" Target="../media/image32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svg" Type="http://schemas.openxmlformats.org/officeDocument/2006/relationships/image"/><Relationship Id="rId4" Target="../media/image33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3.svg" Type="http://schemas.openxmlformats.org/officeDocument/2006/relationships/image"/><Relationship Id="rId4" Target="../media/image34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svg" Type="http://schemas.openxmlformats.org/officeDocument/2006/relationships/image"/><Relationship Id="rId4" Target="../media/image35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3.svg" Type="http://schemas.openxmlformats.org/officeDocument/2006/relationships/image"/><Relationship Id="rId4" Target="../media/image36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3.svg" Type="http://schemas.openxmlformats.org/officeDocument/2006/relationships/image"/><Relationship Id="rId4" Target="../media/image38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svg" Type="http://schemas.openxmlformats.org/officeDocument/2006/relationships/image"/><Relationship Id="rId4" Target="../media/image39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0.png" Type="http://schemas.openxmlformats.org/officeDocument/2006/relationships/image"/><Relationship Id="rId3" Target="../media/image41.svg" Type="http://schemas.openxmlformats.org/officeDocument/2006/relationships/image"/><Relationship Id="rId4" Target="../media/image42.png" Type="http://schemas.openxmlformats.org/officeDocument/2006/relationships/image"/><Relationship Id="rId5" Target="../media/image43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4.png" Type="http://schemas.openxmlformats.org/officeDocument/2006/relationships/image"/><Relationship Id="rId3" Target="../media/image45.png" Type="http://schemas.openxmlformats.org/officeDocument/2006/relationships/image"/><Relationship Id="rId4" Target="../media/image46.png" Type="http://schemas.openxmlformats.org/officeDocument/2006/relationships/image"/><Relationship Id="rId5" Target="../media/image47.svg" Type="http://schemas.openxmlformats.org/officeDocument/2006/relationships/image"/><Relationship Id="rId6" Target="../media/image48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9.png" Type="http://schemas.openxmlformats.org/officeDocument/2006/relationships/image"/><Relationship Id="rId3" Target="../media/image50.png" Type="http://schemas.openxmlformats.org/officeDocument/2006/relationships/image"/><Relationship Id="rId4" Target="../media/image51.png" Type="http://schemas.openxmlformats.org/officeDocument/2006/relationships/image"/><Relationship Id="rId5" Target="../media/image52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3.png" Type="http://schemas.openxmlformats.org/officeDocument/2006/relationships/image"/><Relationship Id="rId3" Target="../media/image54.png" Type="http://schemas.openxmlformats.org/officeDocument/2006/relationships/image"/><Relationship Id="rId4" Target="../media/image55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6.png" Type="http://schemas.openxmlformats.org/officeDocument/2006/relationships/image"/><Relationship Id="rId3" Target="../media/image57.png" Type="http://schemas.openxmlformats.org/officeDocument/2006/relationships/image"/><Relationship Id="rId4" Target="../media/image51.png" Type="http://schemas.openxmlformats.org/officeDocument/2006/relationships/image"/><Relationship Id="rId5" Target="../media/image58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9.png" Type="http://schemas.openxmlformats.org/officeDocument/2006/relationships/image"/><Relationship Id="rId3" Target="../media/image54.png" Type="http://schemas.openxmlformats.org/officeDocument/2006/relationships/image"/><Relationship Id="rId4" Target="../media/image60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1.png" Type="http://schemas.openxmlformats.org/officeDocument/2006/relationships/image"/><Relationship Id="rId3" Target="../media/image62.jpeg" Type="http://schemas.openxmlformats.org/officeDocument/2006/relationships/image"/><Relationship Id="rId4" Target="../media/image63.pn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4.png" Type="http://schemas.openxmlformats.org/officeDocument/2006/relationships/image"/><Relationship Id="rId3" Target="../media/image65.png" Type="http://schemas.openxmlformats.org/officeDocument/2006/relationships/image"/><Relationship Id="rId4" Target="../media/image66.png" Type="http://schemas.openxmlformats.org/officeDocument/2006/relationships/image"/><Relationship Id="rId5" Target="../media/image51.png" Type="http://schemas.openxmlformats.org/officeDocument/2006/relationships/image"/><Relationship Id="rId6" Target="../media/image67.pn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8.png" Type="http://schemas.openxmlformats.org/officeDocument/2006/relationships/image"/><Relationship Id="rId3" Target="../media/image51.pn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9.png" Type="http://schemas.openxmlformats.org/officeDocument/2006/relationships/image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9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.png" Type="http://schemas.openxmlformats.org/officeDocument/2006/relationships/image"/><Relationship Id="rId11" Target="../media/image14.svg" Type="http://schemas.openxmlformats.org/officeDocument/2006/relationships/image"/><Relationship Id="rId12" Target="../media/image15.png" Type="http://schemas.openxmlformats.org/officeDocument/2006/relationships/image"/><Relationship Id="rId13" Target="../media/image16.svg" Type="http://schemas.openxmlformats.org/officeDocument/2006/relationships/image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11.png" Type="http://schemas.openxmlformats.org/officeDocument/2006/relationships/image"/><Relationship Id="rId9" Target="../media/image12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svg" Type="http://schemas.openxmlformats.org/officeDocument/2006/relationships/image"/><Relationship Id="rId4" Target="../media/image19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svg" Type="http://schemas.openxmlformats.org/officeDocument/2006/relationships/image"/><Relationship Id="rId4" Target="../media/image20.png" Type="http://schemas.openxmlformats.org/officeDocument/2006/relationships/image"/><Relationship Id="rId5" Target="../media/image21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3.svg" Type="http://schemas.openxmlformats.org/officeDocument/2006/relationships/image"/><Relationship Id="rId4" Target="../media/image24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22.png" Type="http://schemas.openxmlformats.org/officeDocument/2006/relationships/image"/><Relationship Id="rId4" Target="../media/image23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Relationship Id="rId3" Target="../media/image27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CC99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859793" y="6846347"/>
            <a:ext cx="4568413" cy="1890181"/>
          </a:xfrm>
          <a:custGeom>
            <a:avLst/>
            <a:gdLst/>
            <a:ahLst/>
            <a:cxnLst/>
            <a:rect r="r" b="b" t="t" l="l"/>
            <a:pathLst>
              <a:path h="1890181" w="4568413">
                <a:moveTo>
                  <a:pt x="0" y="0"/>
                </a:moveTo>
                <a:lnTo>
                  <a:pt x="4568414" y="0"/>
                </a:lnTo>
                <a:lnTo>
                  <a:pt x="4568414" y="1890181"/>
                </a:lnTo>
                <a:lnTo>
                  <a:pt x="0" y="189018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6324575"/>
            <a:ext cx="3672800" cy="2933725"/>
          </a:xfrm>
          <a:custGeom>
            <a:avLst/>
            <a:gdLst/>
            <a:ahLst/>
            <a:cxnLst/>
            <a:rect r="r" b="b" t="t" l="l"/>
            <a:pathLst>
              <a:path h="2933725" w="3672800">
                <a:moveTo>
                  <a:pt x="0" y="0"/>
                </a:moveTo>
                <a:lnTo>
                  <a:pt x="3672800" y="0"/>
                </a:lnTo>
                <a:lnTo>
                  <a:pt x="3672800" y="2933725"/>
                </a:lnTo>
                <a:lnTo>
                  <a:pt x="0" y="29337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32582" y="1354002"/>
            <a:ext cx="16230600" cy="4395731"/>
            <a:chOff x="0" y="0"/>
            <a:chExt cx="5879264" cy="159228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31750" y="31750"/>
              <a:ext cx="5815764" cy="1528780"/>
            </a:xfrm>
            <a:custGeom>
              <a:avLst/>
              <a:gdLst/>
              <a:ahLst/>
              <a:cxnLst/>
              <a:rect r="r" b="b" t="t" l="l"/>
              <a:pathLst>
                <a:path h="1528780" w="5815764">
                  <a:moveTo>
                    <a:pt x="5723054" y="1528780"/>
                  </a:moveTo>
                  <a:lnTo>
                    <a:pt x="92710" y="1528780"/>
                  </a:lnTo>
                  <a:cubicBezTo>
                    <a:pt x="41910" y="1528780"/>
                    <a:pt x="0" y="1486870"/>
                    <a:pt x="0" y="1436070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5721784" y="0"/>
                  </a:lnTo>
                  <a:cubicBezTo>
                    <a:pt x="5772584" y="0"/>
                    <a:pt x="5814494" y="41910"/>
                    <a:pt x="5814494" y="92710"/>
                  </a:cubicBezTo>
                  <a:lnTo>
                    <a:pt x="5814494" y="1434800"/>
                  </a:lnTo>
                  <a:cubicBezTo>
                    <a:pt x="5815764" y="1486870"/>
                    <a:pt x="5773854" y="1528780"/>
                    <a:pt x="5723054" y="1528780"/>
                  </a:cubicBezTo>
                  <a:close/>
                </a:path>
              </a:pathLst>
            </a:custGeom>
            <a:solidFill>
              <a:srgbClr val="FAE8E0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879264" cy="1592281"/>
            </a:xfrm>
            <a:custGeom>
              <a:avLst/>
              <a:gdLst/>
              <a:ahLst/>
              <a:cxnLst/>
              <a:rect r="r" b="b" t="t" l="l"/>
              <a:pathLst>
                <a:path h="1592281" w="5879264">
                  <a:moveTo>
                    <a:pt x="5754804" y="59690"/>
                  </a:moveTo>
                  <a:cubicBezTo>
                    <a:pt x="5790364" y="59690"/>
                    <a:pt x="5819574" y="88900"/>
                    <a:pt x="5819574" y="124460"/>
                  </a:cubicBezTo>
                  <a:lnTo>
                    <a:pt x="5819574" y="1467820"/>
                  </a:lnTo>
                  <a:cubicBezTo>
                    <a:pt x="5819574" y="1503381"/>
                    <a:pt x="5790364" y="1532590"/>
                    <a:pt x="5754804" y="1532590"/>
                  </a:cubicBezTo>
                  <a:lnTo>
                    <a:pt x="124460" y="1532590"/>
                  </a:lnTo>
                  <a:cubicBezTo>
                    <a:pt x="88900" y="1532590"/>
                    <a:pt x="59690" y="1503381"/>
                    <a:pt x="59690" y="1467820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5754804" y="59690"/>
                  </a:lnTo>
                  <a:moveTo>
                    <a:pt x="5754804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467820"/>
                  </a:lnTo>
                  <a:cubicBezTo>
                    <a:pt x="0" y="1536400"/>
                    <a:pt x="55880" y="1592281"/>
                    <a:pt x="124460" y="1592281"/>
                  </a:cubicBezTo>
                  <a:lnTo>
                    <a:pt x="5754804" y="1592281"/>
                  </a:lnTo>
                  <a:cubicBezTo>
                    <a:pt x="5823384" y="1592281"/>
                    <a:pt x="5879264" y="1536400"/>
                    <a:pt x="5879264" y="1467820"/>
                  </a:cubicBezTo>
                  <a:lnTo>
                    <a:pt x="5879264" y="124460"/>
                  </a:lnTo>
                  <a:cubicBezTo>
                    <a:pt x="5879264" y="55880"/>
                    <a:pt x="5823384" y="0"/>
                    <a:pt x="5754804" y="0"/>
                  </a:cubicBezTo>
                  <a:close/>
                </a:path>
              </a:pathLst>
            </a:custGeom>
            <a:solidFill>
              <a:srgbClr val="494F56"/>
            </a:solidFill>
          </p:spPr>
        </p:sp>
      </p:grpSp>
      <p:sp>
        <p:nvSpPr>
          <p:cNvPr name="TextBox 7" id="7"/>
          <p:cNvSpPr txBox="true"/>
          <p:nvPr/>
        </p:nvSpPr>
        <p:spPr>
          <a:xfrm rot="0">
            <a:off x="1028700" y="2150587"/>
            <a:ext cx="16230600" cy="22320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199"/>
              </a:lnSpc>
            </a:pPr>
            <a:r>
              <a:rPr lang="en-US" sz="12999">
                <a:solidFill>
                  <a:srgbClr val="383E48"/>
                </a:solidFill>
                <a:latin typeface="Aristotelica Pro Semi-Bold"/>
              </a:rPr>
              <a:t>D2C COMPANY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4020992"/>
            <a:ext cx="16230600" cy="936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99"/>
              </a:lnSpc>
            </a:pPr>
            <a:r>
              <a:rPr lang="en-US" sz="5499">
                <a:solidFill>
                  <a:srgbClr val="494F56"/>
                </a:solidFill>
                <a:latin typeface="Aristotelica Pro"/>
              </a:rPr>
              <a:t>TECHNICAL ANALYSIS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3590382" y="6324575"/>
            <a:ext cx="3672800" cy="2933725"/>
          </a:xfrm>
          <a:custGeom>
            <a:avLst/>
            <a:gdLst/>
            <a:ahLst/>
            <a:cxnLst/>
            <a:rect r="r" b="b" t="t" l="l"/>
            <a:pathLst>
              <a:path h="2933725" w="3672800">
                <a:moveTo>
                  <a:pt x="0" y="0"/>
                </a:moveTo>
                <a:lnTo>
                  <a:pt x="3672800" y="0"/>
                </a:lnTo>
                <a:lnTo>
                  <a:pt x="3672800" y="2933725"/>
                </a:lnTo>
                <a:lnTo>
                  <a:pt x="0" y="29337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E8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2425732" y="-91011"/>
            <a:ext cx="13436536" cy="4144301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6691820" y="4261604"/>
            <a:ext cx="8050737" cy="4331949"/>
            <a:chOff x="0" y="0"/>
            <a:chExt cx="2649809" cy="142581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31750" y="31750"/>
              <a:ext cx="2586309" cy="1362312"/>
            </a:xfrm>
            <a:custGeom>
              <a:avLst/>
              <a:gdLst/>
              <a:ahLst/>
              <a:cxnLst/>
              <a:rect r="r" b="b" t="t" l="l"/>
              <a:pathLst>
                <a:path h="1362312" w="2586309">
                  <a:moveTo>
                    <a:pt x="2493599" y="1362312"/>
                  </a:moveTo>
                  <a:lnTo>
                    <a:pt x="92710" y="1362312"/>
                  </a:lnTo>
                  <a:cubicBezTo>
                    <a:pt x="41910" y="1362312"/>
                    <a:pt x="0" y="1320402"/>
                    <a:pt x="0" y="1269602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2492329" y="0"/>
                  </a:lnTo>
                  <a:cubicBezTo>
                    <a:pt x="2543129" y="0"/>
                    <a:pt x="2585039" y="41910"/>
                    <a:pt x="2585039" y="92710"/>
                  </a:cubicBezTo>
                  <a:lnTo>
                    <a:pt x="2585039" y="1268332"/>
                  </a:lnTo>
                  <a:cubicBezTo>
                    <a:pt x="2586309" y="1320402"/>
                    <a:pt x="2544399" y="1362312"/>
                    <a:pt x="2493599" y="1362312"/>
                  </a:cubicBezTo>
                  <a:close/>
                </a:path>
              </a:pathLst>
            </a:custGeom>
            <a:solidFill>
              <a:srgbClr val="FAE8E0"/>
            </a:solid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649809" cy="1425812"/>
            </a:xfrm>
            <a:custGeom>
              <a:avLst/>
              <a:gdLst/>
              <a:ahLst/>
              <a:cxnLst/>
              <a:rect r="r" b="b" t="t" l="l"/>
              <a:pathLst>
                <a:path h="1425812" w="2649809">
                  <a:moveTo>
                    <a:pt x="2525349" y="59690"/>
                  </a:moveTo>
                  <a:cubicBezTo>
                    <a:pt x="2560909" y="59690"/>
                    <a:pt x="2590119" y="88900"/>
                    <a:pt x="2590119" y="124460"/>
                  </a:cubicBezTo>
                  <a:lnTo>
                    <a:pt x="2590119" y="1301352"/>
                  </a:lnTo>
                  <a:cubicBezTo>
                    <a:pt x="2590119" y="1336912"/>
                    <a:pt x="2560909" y="1366122"/>
                    <a:pt x="2525349" y="1366122"/>
                  </a:cubicBezTo>
                  <a:lnTo>
                    <a:pt x="124460" y="1366122"/>
                  </a:lnTo>
                  <a:cubicBezTo>
                    <a:pt x="88900" y="1366122"/>
                    <a:pt x="59690" y="1336912"/>
                    <a:pt x="59690" y="1301352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2525349" y="59690"/>
                  </a:lnTo>
                  <a:moveTo>
                    <a:pt x="2525349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301352"/>
                  </a:lnTo>
                  <a:cubicBezTo>
                    <a:pt x="0" y="1369932"/>
                    <a:pt x="55880" y="1425812"/>
                    <a:pt x="124460" y="1425812"/>
                  </a:cubicBezTo>
                  <a:lnTo>
                    <a:pt x="2525349" y="1425812"/>
                  </a:lnTo>
                  <a:cubicBezTo>
                    <a:pt x="2593929" y="1425812"/>
                    <a:pt x="2649809" y="1369932"/>
                    <a:pt x="2649809" y="1301352"/>
                  </a:cubicBezTo>
                  <a:lnTo>
                    <a:pt x="2649809" y="124460"/>
                  </a:lnTo>
                  <a:cubicBezTo>
                    <a:pt x="2649809" y="55880"/>
                    <a:pt x="2593929" y="0"/>
                    <a:pt x="2525349" y="0"/>
                  </a:cubicBezTo>
                  <a:close/>
                </a:path>
              </a:pathLst>
            </a:custGeom>
            <a:solidFill>
              <a:srgbClr val="494F56"/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2382630" y="4020093"/>
            <a:ext cx="6261441" cy="5238207"/>
          </a:xfrm>
          <a:custGeom>
            <a:avLst/>
            <a:gdLst/>
            <a:ahLst/>
            <a:cxnLst/>
            <a:rect r="r" b="b" t="t" l="l"/>
            <a:pathLst>
              <a:path h="5238207" w="6261441">
                <a:moveTo>
                  <a:pt x="0" y="0"/>
                </a:moveTo>
                <a:lnTo>
                  <a:pt x="6261441" y="0"/>
                </a:lnTo>
                <a:lnTo>
                  <a:pt x="6261441" y="5238207"/>
                </a:lnTo>
                <a:lnTo>
                  <a:pt x="0" y="52382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554124" y="5305732"/>
            <a:ext cx="3918452" cy="16783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799">
                <a:solidFill>
                  <a:srgbClr val="383E48"/>
                </a:solidFill>
                <a:latin typeface="Aristotelica Pro Bold"/>
              </a:rPr>
              <a:t>Null Values Mitigation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152645" y="4631997"/>
            <a:ext cx="6140961" cy="2397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39"/>
              </a:lnSpc>
              <a:spcBef>
                <a:spcPct val="0"/>
              </a:spcBef>
            </a:pPr>
            <a:r>
              <a:rPr lang="en-US" sz="4599">
                <a:solidFill>
                  <a:srgbClr val="383E48"/>
                </a:solidFill>
                <a:latin typeface="Canva Sans"/>
              </a:rPr>
              <a:t>Used dropna() method to  remove the null values  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>
  <p:cSld>
    <p:bg>
      <p:bgPr>
        <a:solidFill>
          <a:srgbClr val="ECC99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1339516" y="2837219"/>
          <a:ext cx="7315200" cy="5191125"/>
        </p:xfrm>
        <a:graphic>
          <a:graphicData uri="http://schemas.openxmlformats.org/drawingml/2006/table">
            <a:tbl>
              <a:tblPr/>
              <a:tblGrid>
                <a:gridCol w="2438400"/>
                <a:gridCol w="2438400"/>
                <a:gridCol w="2438400"/>
              </a:tblGrid>
              <a:tr h="103822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Canva Sans Bold"/>
                        </a:rPr>
                        <a:t>Metric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9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Canva Sans Bold"/>
                        </a:rPr>
                        <a:t>Value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9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Canva Sans Bold"/>
                        </a:rPr>
                        <a:t>Means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99"/>
                    </a:solidFill>
                  </a:tcPr>
                </a:tc>
              </a:tr>
              <a:tr h="103822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Canva Sans"/>
                        </a:rPr>
                        <a:t>Mean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Canva Sans"/>
                        </a:rPr>
                        <a:t>51622.08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Canva Sans"/>
                        </a:rPr>
                        <a:t>Average Income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</a:tr>
              <a:tr h="103822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Canva Sans"/>
                        </a:rPr>
                        <a:t>Median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Canva Sans"/>
                        </a:rPr>
                        <a:t>51287.0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Canva Sans"/>
                        </a:rPr>
                        <a:t>Middle Value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</a:tr>
              <a:tr h="103822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Canva Sans"/>
                        </a:rPr>
                        <a:t>Mode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Canva Sans"/>
                        </a:rPr>
                        <a:t>7500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Canva Sans"/>
                        </a:rPr>
                        <a:t>Repeated value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</a:tr>
              <a:tr h="103822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Canva Sans"/>
                        </a:rPr>
                        <a:t>IQR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Canva Sans"/>
                        </a:rPr>
                        <a:t>33085.0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Canva Sans"/>
                        </a:rPr>
                        <a:t>[25% to 75%]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</a:tr>
            </a:tbl>
          </a:graphicData>
        </a:graphic>
      </p:graphicFrame>
      <p:graphicFrame>
        <p:nvGraphicFramePr>
          <p:cNvPr name="Table 3" id="3"/>
          <p:cNvGraphicFramePr>
            <a:graphicFrameLocks noGrp="true"/>
          </p:cNvGraphicFramePr>
          <p:nvPr/>
        </p:nvGraphicFramePr>
        <p:xfrm>
          <a:off x="9944100" y="2837219"/>
          <a:ext cx="7315200" cy="5191125"/>
        </p:xfrm>
        <a:graphic>
          <a:graphicData uri="http://schemas.openxmlformats.org/drawingml/2006/table">
            <a:tbl>
              <a:tblPr/>
              <a:tblGrid>
                <a:gridCol w="2438400"/>
                <a:gridCol w="2438400"/>
                <a:gridCol w="2438400"/>
              </a:tblGrid>
              <a:tr h="103822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Canva Sans Bold"/>
                        </a:rPr>
                        <a:t>Metric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9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Canva Sans Bold"/>
                        </a:rPr>
                        <a:t>Value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9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Canva Sans Bold"/>
                        </a:rPr>
                        <a:t>Means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99"/>
                    </a:solidFill>
                  </a:tcPr>
                </a:tc>
              </a:tr>
              <a:tr h="103822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Canva Sans"/>
                        </a:rPr>
                        <a:t>Variance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Canva Sans"/>
                        </a:rPr>
                        <a:t>4.2*10^9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Canva Sans"/>
                        </a:rPr>
                        <a:t>Measure of spread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</a:tr>
              <a:tr h="103822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Canva Sans"/>
                        </a:rPr>
                        <a:t>StandardDeviation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Canva Sans"/>
                        </a:rPr>
                        <a:t>20713.0638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Canva Sans"/>
                        </a:rPr>
                        <a:t>Dispersion measure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</a:tr>
              <a:tr h="103822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Canva Sans"/>
                        </a:rPr>
                        <a:t>Skweness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Canva Sans"/>
                        </a:rPr>
                        <a:t>0.013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Canva Sans"/>
                        </a:rPr>
                        <a:t>Asymmetry measure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</a:tr>
              <a:tr h="103822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Canva Sans"/>
                        </a:rPr>
                        <a:t>Kurtosis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Canva Sans"/>
                        </a:rPr>
                        <a:t>-0.84836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Canva Sans"/>
                        </a:rPr>
                        <a:t>Peakness measure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</a:tr>
            </a:tbl>
          </a:graphicData>
        </a:graphic>
      </p:graphicFrame>
      <p:sp>
        <p:nvSpPr>
          <p:cNvPr name="TextBox 4" id="4"/>
          <p:cNvSpPr txBox="true"/>
          <p:nvPr/>
        </p:nvSpPr>
        <p:spPr>
          <a:xfrm rot="0">
            <a:off x="5607956" y="482270"/>
            <a:ext cx="6093520" cy="1588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39"/>
              </a:lnSpc>
            </a:pPr>
            <a:r>
              <a:rPr lang="en-US" sz="4599">
                <a:solidFill>
                  <a:srgbClr val="000000"/>
                </a:solidFill>
                <a:latin typeface="Canva Sans Bold"/>
              </a:rPr>
              <a:t>Descriptive Statistics</a:t>
            </a:r>
          </a:p>
          <a:p>
            <a:pPr algn="ctr">
              <a:lnSpc>
                <a:spcPts val="6439"/>
              </a:lnSpc>
              <a:spcBef>
                <a:spcPct val="0"/>
              </a:spcBef>
            </a:pPr>
            <a:r>
              <a:rPr lang="en-US" sz="4599">
                <a:solidFill>
                  <a:srgbClr val="000000"/>
                </a:solidFill>
                <a:latin typeface="Canva Sans Bold"/>
              </a:rPr>
              <a:t>For INCOME field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>
  <p:cSld>
    <p:bg>
      <p:bgPr>
        <a:solidFill>
          <a:srgbClr val="ECC99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716181" y="2837219"/>
          <a:ext cx="7315200" cy="5191125"/>
        </p:xfrm>
        <a:graphic>
          <a:graphicData uri="http://schemas.openxmlformats.org/drawingml/2006/table">
            <a:tbl>
              <a:tblPr/>
              <a:tblGrid>
                <a:gridCol w="2438400"/>
                <a:gridCol w="2438400"/>
                <a:gridCol w="2438400"/>
              </a:tblGrid>
              <a:tr h="103822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Canva Sans Bold"/>
                        </a:rPr>
                        <a:t>Metric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9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Canva Sans Bold"/>
                        </a:rPr>
                        <a:t>Value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9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Canva Sans Bold"/>
                        </a:rPr>
                        <a:t>Means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99"/>
                    </a:solidFill>
                  </a:tcPr>
                </a:tc>
              </a:tr>
              <a:tr h="103822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Canva Sans"/>
                        </a:rPr>
                        <a:t>Mean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Canva Sans"/>
                        </a:rPr>
                        <a:t>4226.08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Canva Sans"/>
                        </a:rPr>
                        <a:t>Average amount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</a:tr>
              <a:tr h="103822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Canva Sans"/>
                        </a:rPr>
                        <a:t>Median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Canva Sans"/>
                        </a:rPr>
                        <a:t>1520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Canva Sans"/>
                        </a:rPr>
                        <a:t>Middle Value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</a:tr>
              <a:tr h="103822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Canva Sans"/>
                        </a:rPr>
                        <a:t>Mode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Canva Sans"/>
                        </a:rPr>
                        <a:t>NA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Canva Sans"/>
                        </a:rPr>
                        <a:t>Repeated value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</a:tr>
              <a:tr h="103822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Canva Sans"/>
                        </a:rPr>
                        <a:t>IQR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Canva Sans"/>
                        </a:rPr>
                        <a:t>5680.0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Canva Sans"/>
                        </a:rPr>
                        <a:t>[25% to 75%]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</a:tr>
            </a:tbl>
          </a:graphicData>
        </a:graphic>
      </p:graphicFrame>
      <p:graphicFrame>
        <p:nvGraphicFramePr>
          <p:cNvPr name="Table 3" id="3"/>
          <p:cNvGraphicFramePr>
            <a:graphicFrameLocks noGrp="true"/>
          </p:cNvGraphicFramePr>
          <p:nvPr/>
        </p:nvGraphicFramePr>
        <p:xfrm>
          <a:off x="10464020" y="2837219"/>
          <a:ext cx="7315200" cy="5191125"/>
        </p:xfrm>
        <a:graphic>
          <a:graphicData uri="http://schemas.openxmlformats.org/drawingml/2006/table">
            <a:tbl>
              <a:tblPr/>
              <a:tblGrid>
                <a:gridCol w="2438400"/>
                <a:gridCol w="2438400"/>
                <a:gridCol w="2438400"/>
              </a:tblGrid>
              <a:tr h="103822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Canva Sans Bold"/>
                        </a:rPr>
                        <a:t>Metric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9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Canva Sans Bold"/>
                        </a:rPr>
                        <a:t>Value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9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Canva Sans Bold"/>
                        </a:rPr>
                        <a:t>Means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99"/>
                    </a:solidFill>
                  </a:tcPr>
                </a:tc>
              </a:tr>
              <a:tr h="103822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Canva Sans"/>
                        </a:rPr>
                        <a:t>Variance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Canva Sans"/>
                        </a:rPr>
                        <a:t>3.1*10^8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Canva Sans"/>
                        </a:rPr>
                        <a:t>Measure of spread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</a:tr>
              <a:tr h="103822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Canva Sans"/>
                        </a:rPr>
                        <a:t>StandardDeviation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Canva Sans"/>
                        </a:rPr>
                        <a:t>5653.71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Canva Sans"/>
                        </a:rPr>
                        <a:t>Dispersion measure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</a:tr>
              <a:tr h="103822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Canva Sans"/>
                        </a:rPr>
                        <a:t>Skweness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Canva Sans"/>
                        </a:rPr>
                        <a:t>1.69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Canva Sans"/>
                        </a:rPr>
                        <a:t>Asymmetry measure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</a:tr>
              <a:tr h="103822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Canva Sans"/>
                        </a:rPr>
                        <a:t>Kurtosis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Canva Sans"/>
                        </a:rPr>
                        <a:t>2.23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Canva Sans"/>
                        </a:rPr>
                        <a:t>Peakness measure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</a:tr>
            </a:tbl>
          </a:graphicData>
        </a:graphic>
      </p:graphicFrame>
      <p:sp>
        <p:nvSpPr>
          <p:cNvPr name="TextBox 4" id="4"/>
          <p:cNvSpPr txBox="true"/>
          <p:nvPr/>
        </p:nvSpPr>
        <p:spPr>
          <a:xfrm rot="0">
            <a:off x="6035101" y="515178"/>
            <a:ext cx="4924723" cy="1588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39"/>
              </a:lnSpc>
            </a:pPr>
            <a:r>
              <a:rPr lang="en-US" sz="4599">
                <a:solidFill>
                  <a:srgbClr val="000000"/>
                </a:solidFill>
                <a:latin typeface="Canva Sans Bold"/>
              </a:rPr>
              <a:t>Cont......</a:t>
            </a:r>
          </a:p>
          <a:p>
            <a:pPr algn="ctr">
              <a:lnSpc>
                <a:spcPts val="6439"/>
              </a:lnSpc>
              <a:spcBef>
                <a:spcPct val="0"/>
              </a:spcBef>
            </a:pPr>
            <a:r>
              <a:rPr lang="en-US" sz="4599">
                <a:solidFill>
                  <a:srgbClr val="000000"/>
                </a:solidFill>
                <a:latin typeface="Canva Sans Bold"/>
              </a:rPr>
              <a:t>For Amount Field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CC99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99625" y="2321019"/>
            <a:ext cx="7195776" cy="5644962"/>
          </a:xfrm>
          <a:custGeom>
            <a:avLst/>
            <a:gdLst/>
            <a:ahLst/>
            <a:cxnLst/>
            <a:rect r="r" b="b" t="t" l="l"/>
            <a:pathLst>
              <a:path h="5644962" w="7195776">
                <a:moveTo>
                  <a:pt x="0" y="0"/>
                </a:moveTo>
                <a:lnTo>
                  <a:pt x="7195776" y="0"/>
                </a:lnTo>
                <a:lnTo>
                  <a:pt x="7195776" y="5644962"/>
                </a:lnTo>
                <a:lnTo>
                  <a:pt x="0" y="56449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944100" y="1375093"/>
            <a:ext cx="7315200" cy="7418231"/>
            <a:chOff x="0" y="0"/>
            <a:chExt cx="2649809" cy="268713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31750" y="31750"/>
              <a:ext cx="2586309" cy="2623630"/>
            </a:xfrm>
            <a:custGeom>
              <a:avLst/>
              <a:gdLst/>
              <a:ahLst/>
              <a:cxnLst/>
              <a:rect r="r" b="b" t="t" l="l"/>
              <a:pathLst>
                <a:path h="2623630" w="2586309">
                  <a:moveTo>
                    <a:pt x="2493599" y="2623630"/>
                  </a:moveTo>
                  <a:lnTo>
                    <a:pt x="92710" y="2623630"/>
                  </a:lnTo>
                  <a:cubicBezTo>
                    <a:pt x="41910" y="2623630"/>
                    <a:pt x="0" y="2581720"/>
                    <a:pt x="0" y="2530920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2492329" y="0"/>
                  </a:lnTo>
                  <a:cubicBezTo>
                    <a:pt x="2543129" y="0"/>
                    <a:pt x="2585039" y="41910"/>
                    <a:pt x="2585039" y="92710"/>
                  </a:cubicBezTo>
                  <a:lnTo>
                    <a:pt x="2585039" y="2529650"/>
                  </a:lnTo>
                  <a:cubicBezTo>
                    <a:pt x="2586309" y="2581720"/>
                    <a:pt x="2544399" y="2623630"/>
                    <a:pt x="2493599" y="2623630"/>
                  </a:cubicBezTo>
                  <a:close/>
                </a:path>
              </a:pathLst>
            </a:custGeom>
            <a:solidFill>
              <a:srgbClr val="FAE8E0"/>
            </a:solid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649809" cy="2687131"/>
            </a:xfrm>
            <a:custGeom>
              <a:avLst/>
              <a:gdLst/>
              <a:ahLst/>
              <a:cxnLst/>
              <a:rect r="r" b="b" t="t" l="l"/>
              <a:pathLst>
                <a:path h="2687131" w="2649809">
                  <a:moveTo>
                    <a:pt x="2525349" y="59690"/>
                  </a:moveTo>
                  <a:cubicBezTo>
                    <a:pt x="2560909" y="59690"/>
                    <a:pt x="2590119" y="88900"/>
                    <a:pt x="2590119" y="124460"/>
                  </a:cubicBezTo>
                  <a:lnTo>
                    <a:pt x="2590119" y="2562671"/>
                  </a:lnTo>
                  <a:cubicBezTo>
                    <a:pt x="2590119" y="2598231"/>
                    <a:pt x="2560909" y="2627440"/>
                    <a:pt x="2525349" y="2627440"/>
                  </a:cubicBezTo>
                  <a:lnTo>
                    <a:pt x="124460" y="2627440"/>
                  </a:lnTo>
                  <a:cubicBezTo>
                    <a:pt x="88900" y="2627440"/>
                    <a:pt x="59690" y="2598231"/>
                    <a:pt x="59690" y="2562671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2525349" y="59690"/>
                  </a:lnTo>
                  <a:moveTo>
                    <a:pt x="2525349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2562671"/>
                  </a:lnTo>
                  <a:cubicBezTo>
                    <a:pt x="0" y="2631250"/>
                    <a:pt x="55880" y="2687131"/>
                    <a:pt x="124460" y="2687131"/>
                  </a:cubicBezTo>
                  <a:lnTo>
                    <a:pt x="2525349" y="2687131"/>
                  </a:lnTo>
                  <a:cubicBezTo>
                    <a:pt x="2593929" y="2687131"/>
                    <a:pt x="2649809" y="2631250"/>
                    <a:pt x="2649809" y="2562671"/>
                  </a:cubicBezTo>
                  <a:lnTo>
                    <a:pt x="2649809" y="124460"/>
                  </a:lnTo>
                  <a:cubicBezTo>
                    <a:pt x="2649809" y="55880"/>
                    <a:pt x="2593929" y="0"/>
                    <a:pt x="2525349" y="0"/>
                  </a:cubicBezTo>
                  <a:close/>
                </a:path>
              </a:pathLst>
            </a:custGeom>
            <a:solidFill>
              <a:srgbClr val="494F56"/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9789717" y="426295"/>
            <a:ext cx="7944752" cy="3117301"/>
          </a:xfrm>
          <a:custGeom>
            <a:avLst/>
            <a:gdLst/>
            <a:ahLst/>
            <a:cxnLst/>
            <a:rect r="r" b="b" t="t" l="l"/>
            <a:pathLst>
              <a:path h="3117301" w="7944752">
                <a:moveTo>
                  <a:pt x="0" y="0"/>
                </a:moveTo>
                <a:lnTo>
                  <a:pt x="7944752" y="0"/>
                </a:lnTo>
                <a:lnTo>
                  <a:pt x="7944752" y="3117301"/>
                </a:lnTo>
                <a:lnTo>
                  <a:pt x="0" y="311730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001877" y="3467396"/>
            <a:ext cx="7199646" cy="51694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21"/>
              </a:lnSpc>
            </a:pPr>
            <a:r>
              <a:rPr lang="en-US" sz="4229">
                <a:solidFill>
                  <a:srgbClr val="000000"/>
                </a:solidFill>
                <a:latin typeface="Canva Sans"/>
              </a:rPr>
              <a:t>From hereon we are using   Matplotlib and Seaborn libraries.</a:t>
            </a:r>
          </a:p>
          <a:p>
            <a:pPr algn="ctr">
              <a:lnSpc>
                <a:spcPts val="5921"/>
              </a:lnSpc>
            </a:pPr>
            <a:r>
              <a:rPr lang="en-US" sz="4229">
                <a:solidFill>
                  <a:srgbClr val="000000"/>
                </a:solidFill>
                <a:latin typeface="Canva Sans Bold"/>
              </a:rPr>
              <a:t>MATPLOTLIB:</a:t>
            </a:r>
            <a:r>
              <a:rPr lang="en-US" sz="4229">
                <a:solidFill>
                  <a:srgbClr val="000000"/>
                </a:solidFill>
                <a:latin typeface="Canva Sans"/>
              </a:rPr>
              <a:t>Plotting Lib</a:t>
            </a:r>
          </a:p>
          <a:p>
            <a:pPr algn="ctr">
              <a:lnSpc>
                <a:spcPts val="5921"/>
              </a:lnSpc>
            </a:pPr>
            <a:r>
              <a:rPr lang="en-US" sz="4229">
                <a:solidFill>
                  <a:srgbClr val="000000"/>
                </a:solidFill>
                <a:latin typeface="Canva Sans Bold"/>
              </a:rPr>
              <a:t>SEABORN:</a:t>
            </a:r>
            <a:r>
              <a:rPr lang="en-US" sz="4229">
                <a:solidFill>
                  <a:srgbClr val="000000"/>
                </a:solidFill>
                <a:latin typeface="Canva Sans"/>
              </a:rPr>
              <a:t>Highlevel Interface</a:t>
            </a:r>
          </a:p>
          <a:p>
            <a:pPr algn="ctr">
              <a:lnSpc>
                <a:spcPts val="5921"/>
              </a:lnSpc>
              <a:spcBef>
                <a:spcPct val="0"/>
              </a:spcBef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10853291" y="942975"/>
            <a:ext cx="5496818" cy="778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39"/>
              </a:lnSpc>
              <a:spcBef>
                <a:spcPct val="0"/>
              </a:spcBef>
            </a:pPr>
            <a:r>
              <a:rPr lang="en-US" sz="4599">
                <a:solidFill>
                  <a:srgbClr val="000000"/>
                </a:solidFill>
                <a:latin typeface="Canva Sans Bold"/>
              </a:rPr>
              <a:t>Univariate Analysis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E8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736253" y="1840069"/>
            <a:ext cx="7315200" cy="7418231"/>
            <a:chOff x="0" y="0"/>
            <a:chExt cx="2649809" cy="268713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31750" y="31750"/>
              <a:ext cx="2586309" cy="2623630"/>
            </a:xfrm>
            <a:custGeom>
              <a:avLst/>
              <a:gdLst/>
              <a:ahLst/>
              <a:cxnLst/>
              <a:rect r="r" b="b" t="t" l="l"/>
              <a:pathLst>
                <a:path h="2623630" w="2586309">
                  <a:moveTo>
                    <a:pt x="2493599" y="2623630"/>
                  </a:moveTo>
                  <a:lnTo>
                    <a:pt x="92710" y="2623630"/>
                  </a:lnTo>
                  <a:cubicBezTo>
                    <a:pt x="41910" y="2623630"/>
                    <a:pt x="0" y="2581720"/>
                    <a:pt x="0" y="2530920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2492329" y="0"/>
                  </a:lnTo>
                  <a:cubicBezTo>
                    <a:pt x="2543129" y="0"/>
                    <a:pt x="2585039" y="41910"/>
                    <a:pt x="2585039" y="92710"/>
                  </a:cubicBezTo>
                  <a:lnTo>
                    <a:pt x="2585039" y="2529650"/>
                  </a:lnTo>
                  <a:cubicBezTo>
                    <a:pt x="2586309" y="2581720"/>
                    <a:pt x="2544399" y="2623630"/>
                    <a:pt x="2493599" y="2623630"/>
                  </a:cubicBezTo>
                  <a:close/>
                </a:path>
              </a:pathLst>
            </a:custGeom>
            <a:solidFill>
              <a:srgbClr val="FAE8E0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649809" cy="2687131"/>
            </a:xfrm>
            <a:custGeom>
              <a:avLst/>
              <a:gdLst/>
              <a:ahLst/>
              <a:cxnLst/>
              <a:rect r="r" b="b" t="t" l="l"/>
              <a:pathLst>
                <a:path h="2687131" w="2649809">
                  <a:moveTo>
                    <a:pt x="2525349" y="59690"/>
                  </a:moveTo>
                  <a:cubicBezTo>
                    <a:pt x="2560909" y="59690"/>
                    <a:pt x="2590119" y="88900"/>
                    <a:pt x="2590119" y="124460"/>
                  </a:cubicBezTo>
                  <a:lnTo>
                    <a:pt x="2590119" y="2562671"/>
                  </a:lnTo>
                  <a:cubicBezTo>
                    <a:pt x="2590119" y="2598231"/>
                    <a:pt x="2560909" y="2627440"/>
                    <a:pt x="2525349" y="2627440"/>
                  </a:cubicBezTo>
                  <a:lnTo>
                    <a:pt x="124460" y="2627440"/>
                  </a:lnTo>
                  <a:cubicBezTo>
                    <a:pt x="88900" y="2627440"/>
                    <a:pt x="59690" y="2598231"/>
                    <a:pt x="59690" y="2562671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2525349" y="59690"/>
                  </a:lnTo>
                  <a:moveTo>
                    <a:pt x="2525349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2562671"/>
                  </a:lnTo>
                  <a:cubicBezTo>
                    <a:pt x="0" y="2631250"/>
                    <a:pt x="55880" y="2687131"/>
                    <a:pt x="124460" y="2687131"/>
                  </a:cubicBezTo>
                  <a:lnTo>
                    <a:pt x="2525349" y="2687131"/>
                  </a:lnTo>
                  <a:cubicBezTo>
                    <a:pt x="2593929" y="2687131"/>
                    <a:pt x="2649809" y="2631250"/>
                    <a:pt x="2649809" y="2562671"/>
                  </a:cubicBezTo>
                  <a:lnTo>
                    <a:pt x="2649809" y="124460"/>
                  </a:lnTo>
                  <a:cubicBezTo>
                    <a:pt x="2649809" y="55880"/>
                    <a:pt x="2593929" y="0"/>
                    <a:pt x="2525349" y="0"/>
                  </a:cubicBezTo>
                  <a:close/>
                </a:path>
              </a:pathLst>
            </a:custGeom>
            <a:solidFill>
              <a:srgbClr val="494F56"/>
            </a:solid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9736253" y="1028700"/>
            <a:ext cx="7730895" cy="3033389"/>
          </a:xfrm>
          <a:custGeom>
            <a:avLst/>
            <a:gdLst/>
            <a:ahLst/>
            <a:cxnLst/>
            <a:rect r="r" b="b" t="t" l="l"/>
            <a:pathLst>
              <a:path h="3033389" w="7730895">
                <a:moveTo>
                  <a:pt x="0" y="0"/>
                </a:moveTo>
                <a:lnTo>
                  <a:pt x="7730894" y="0"/>
                </a:lnTo>
                <a:lnTo>
                  <a:pt x="7730894" y="3033389"/>
                </a:lnTo>
                <a:lnTo>
                  <a:pt x="0" y="30333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3446" y="3401826"/>
            <a:ext cx="9100554" cy="5856474"/>
          </a:xfrm>
          <a:custGeom>
            <a:avLst/>
            <a:gdLst/>
            <a:ahLst/>
            <a:cxnLst/>
            <a:rect r="r" b="b" t="t" l="l"/>
            <a:pathLst>
              <a:path h="5856474" w="9100554">
                <a:moveTo>
                  <a:pt x="0" y="0"/>
                </a:moveTo>
                <a:lnTo>
                  <a:pt x="9100554" y="0"/>
                </a:lnTo>
                <a:lnTo>
                  <a:pt x="9100554" y="5856474"/>
                </a:lnTo>
                <a:lnTo>
                  <a:pt x="0" y="585647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92462" y="1754344"/>
            <a:ext cx="6693495" cy="778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439"/>
              </a:lnSpc>
            </a:pPr>
            <a:r>
              <a:rPr lang="en-US" sz="4599">
                <a:solidFill>
                  <a:srgbClr val="383E48"/>
                </a:solidFill>
                <a:latin typeface="Canva Sans Bold"/>
              </a:rPr>
              <a:t>Histogram of Income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063492" y="3976364"/>
            <a:ext cx="5964039" cy="795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79"/>
              </a:lnSpc>
              <a:spcBef>
                <a:spcPct val="0"/>
              </a:spcBef>
            </a:pPr>
            <a:r>
              <a:rPr lang="en-US" sz="4699">
                <a:solidFill>
                  <a:srgbClr val="383E48"/>
                </a:solidFill>
                <a:latin typeface="Canva Sans Bold"/>
              </a:rPr>
              <a:t>Revelations-Insights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063492" y="4711382"/>
            <a:ext cx="6964397" cy="3207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39"/>
              </a:lnSpc>
            </a:pPr>
            <a:r>
              <a:rPr lang="en-US" sz="4599">
                <a:solidFill>
                  <a:srgbClr val="383E48"/>
                </a:solidFill>
                <a:latin typeface="Canva Sans"/>
              </a:rPr>
              <a:t>1.No skewness or Kurtosis</a:t>
            </a:r>
          </a:p>
          <a:p>
            <a:pPr algn="ctr">
              <a:lnSpc>
                <a:spcPts val="6439"/>
              </a:lnSpc>
            </a:pPr>
            <a:r>
              <a:rPr lang="en-US" sz="4599">
                <a:solidFill>
                  <a:srgbClr val="383E48"/>
                </a:solidFill>
                <a:latin typeface="Canva Sans"/>
              </a:rPr>
              <a:t>2.Got ridoff Ouliers</a:t>
            </a:r>
          </a:p>
          <a:p>
            <a:pPr algn="ctr">
              <a:lnSpc>
                <a:spcPts val="6439"/>
              </a:lnSpc>
              <a:spcBef>
                <a:spcPct val="0"/>
              </a:spcBef>
            </a:pPr>
            <a:r>
              <a:rPr lang="en-US" sz="4599">
                <a:solidFill>
                  <a:srgbClr val="383E48"/>
                </a:solidFill>
                <a:latin typeface="Canva Sans"/>
              </a:rPr>
              <a:t>3.Checked Data Quality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CC99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944100" y="1840069"/>
            <a:ext cx="7315200" cy="7418231"/>
            <a:chOff x="0" y="0"/>
            <a:chExt cx="2649809" cy="268713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31750" y="31750"/>
              <a:ext cx="2586309" cy="2623630"/>
            </a:xfrm>
            <a:custGeom>
              <a:avLst/>
              <a:gdLst/>
              <a:ahLst/>
              <a:cxnLst/>
              <a:rect r="r" b="b" t="t" l="l"/>
              <a:pathLst>
                <a:path h="2623630" w="2586309">
                  <a:moveTo>
                    <a:pt x="2493599" y="2623630"/>
                  </a:moveTo>
                  <a:lnTo>
                    <a:pt x="92710" y="2623630"/>
                  </a:lnTo>
                  <a:cubicBezTo>
                    <a:pt x="41910" y="2623630"/>
                    <a:pt x="0" y="2581720"/>
                    <a:pt x="0" y="2530920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2492329" y="0"/>
                  </a:lnTo>
                  <a:cubicBezTo>
                    <a:pt x="2543129" y="0"/>
                    <a:pt x="2585039" y="41910"/>
                    <a:pt x="2585039" y="92710"/>
                  </a:cubicBezTo>
                  <a:lnTo>
                    <a:pt x="2585039" y="2529650"/>
                  </a:lnTo>
                  <a:cubicBezTo>
                    <a:pt x="2586309" y="2581720"/>
                    <a:pt x="2544399" y="2623630"/>
                    <a:pt x="2493599" y="2623630"/>
                  </a:cubicBezTo>
                  <a:close/>
                </a:path>
              </a:pathLst>
            </a:custGeom>
            <a:solidFill>
              <a:srgbClr val="FAE8E0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649809" cy="2687131"/>
            </a:xfrm>
            <a:custGeom>
              <a:avLst/>
              <a:gdLst/>
              <a:ahLst/>
              <a:cxnLst/>
              <a:rect r="r" b="b" t="t" l="l"/>
              <a:pathLst>
                <a:path h="2687131" w="2649809">
                  <a:moveTo>
                    <a:pt x="2525349" y="59690"/>
                  </a:moveTo>
                  <a:cubicBezTo>
                    <a:pt x="2560909" y="59690"/>
                    <a:pt x="2590119" y="88900"/>
                    <a:pt x="2590119" y="124460"/>
                  </a:cubicBezTo>
                  <a:lnTo>
                    <a:pt x="2590119" y="2562671"/>
                  </a:lnTo>
                  <a:cubicBezTo>
                    <a:pt x="2590119" y="2598231"/>
                    <a:pt x="2560909" y="2627440"/>
                    <a:pt x="2525349" y="2627440"/>
                  </a:cubicBezTo>
                  <a:lnTo>
                    <a:pt x="124460" y="2627440"/>
                  </a:lnTo>
                  <a:cubicBezTo>
                    <a:pt x="88900" y="2627440"/>
                    <a:pt x="59690" y="2598231"/>
                    <a:pt x="59690" y="2562671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2525349" y="59690"/>
                  </a:lnTo>
                  <a:moveTo>
                    <a:pt x="2525349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2562671"/>
                  </a:lnTo>
                  <a:cubicBezTo>
                    <a:pt x="0" y="2631250"/>
                    <a:pt x="55880" y="2687131"/>
                    <a:pt x="124460" y="2687131"/>
                  </a:cubicBezTo>
                  <a:lnTo>
                    <a:pt x="2525349" y="2687131"/>
                  </a:lnTo>
                  <a:cubicBezTo>
                    <a:pt x="2593929" y="2687131"/>
                    <a:pt x="2649809" y="2631250"/>
                    <a:pt x="2649809" y="2562671"/>
                  </a:cubicBezTo>
                  <a:lnTo>
                    <a:pt x="2649809" y="124460"/>
                  </a:lnTo>
                  <a:cubicBezTo>
                    <a:pt x="2649809" y="55880"/>
                    <a:pt x="2593929" y="0"/>
                    <a:pt x="2525349" y="0"/>
                  </a:cubicBezTo>
                  <a:close/>
                </a:path>
              </a:pathLst>
            </a:custGeom>
            <a:solidFill>
              <a:srgbClr val="494F56"/>
            </a:solid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9629324" y="1028700"/>
            <a:ext cx="7944752" cy="3117301"/>
          </a:xfrm>
          <a:custGeom>
            <a:avLst/>
            <a:gdLst/>
            <a:ahLst/>
            <a:cxnLst/>
            <a:rect r="r" b="b" t="t" l="l"/>
            <a:pathLst>
              <a:path h="3117301" w="7944752">
                <a:moveTo>
                  <a:pt x="0" y="0"/>
                </a:moveTo>
                <a:lnTo>
                  <a:pt x="7944752" y="0"/>
                </a:lnTo>
                <a:lnTo>
                  <a:pt x="7944752" y="3117301"/>
                </a:lnTo>
                <a:lnTo>
                  <a:pt x="0" y="31173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52375" y="3055452"/>
            <a:ext cx="8290678" cy="6202848"/>
          </a:xfrm>
          <a:custGeom>
            <a:avLst/>
            <a:gdLst/>
            <a:ahLst/>
            <a:cxnLst/>
            <a:rect r="r" b="b" t="t" l="l"/>
            <a:pathLst>
              <a:path h="6202848" w="8290678">
                <a:moveTo>
                  <a:pt x="0" y="0"/>
                </a:moveTo>
                <a:lnTo>
                  <a:pt x="8290677" y="0"/>
                </a:lnTo>
                <a:lnTo>
                  <a:pt x="8290677" y="6202848"/>
                </a:lnTo>
                <a:lnTo>
                  <a:pt x="0" y="620284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9629324" y="1825350"/>
            <a:ext cx="7944752" cy="762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  <a:spcBef>
                <a:spcPct val="0"/>
              </a:spcBef>
            </a:pPr>
            <a:r>
              <a:rPr lang="en-US" sz="4500">
                <a:solidFill>
                  <a:srgbClr val="383E48"/>
                </a:solidFill>
                <a:latin typeface="Canva Sans Bold"/>
              </a:rPr>
              <a:t> Correlation Heatmap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944100" y="3763742"/>
            <a:ext cx="7315200" cy="6883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36"/>
              </a:lnSpc>
              <a:spcBef>
                <a:spcPct val="0"/>
              </a:spcBef>
            </a:pPr>
            <a:r>
              <a:rPr lang="en-US" sz="4025">
                <a:solidFill>
                  <a:srgbClr val="383E48"/>
                </a:solidFill>
                <a:latin typeface="Canva Sans Bold"/>
              </a:rPr>
              <a:t>Key Insights: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944100" y="4366334"/>
            <a:ext cx="7315200" cy="6445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39"/>
              </a:lnSpc>
            </a:pPr>
            <a:r>
              <a:rPr lang="en-US" sz="4599">
                <a:solidFill>
                  <a:srgbClr val="383E48"/>
                </a:solidFill>
                <a:latin typeface="Canva Sans"/>
              </a:rPr>
              <a:t>1.Income and Kids: -ve Correlation</a:t>
            </a:r>
          </a:p>
          <a:p>
            <a:pPr algn="ctr">
              <a:lnSpc>
                <a:spcPts val="6439"/>
              </a:lnSpc>
            </a:pPr>
            <a:r>
              <a:rPr lang="en-US" sz="4599">
                <a:solidFill>
                  <a:srgbClr val="383E48"/>
                </a:solidFill>
                <a:latin typeface="Canva Sans"/>
              </a:rPr>
              <a:t>2.Income and social media : +ve Correlation</a:t>
            </a:r>
          </a:p>
          <a:p>
            <a:pPr algn="ctr">
              <a:lnSpc>
                <a:spcPts val="6439"/>
              </a:lnSpc>
            </a:pPr>
            <a:r>
              <a:rPr lang="en-US" sz="4599">
                <a:solidFill>
                  <a:srgbClr val="383E48"/>
                </a:solidFill>
                <a:latin typeface="Canva Sans"/>
              </a:rPr>
              <a:t>3.Amount and Kids : -ve Correlation</a:t>
            </a:r>
          </a:p>
          <a:p>
            <a:pPr algn="ctr">
              <a:lnSpc>
                <a:spcPts val="6439"/>
              </a:lnSpc>
            </a:pPr>
          </a:p>
          <a:p>
            <a:pPr algn="ctr">
              <a:lnSpc>
                <a:spcPts val="643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E8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670757" y="1840069"/>
            <a:ext cx="7315200" cy="7418231"/>
            <a:chOff x="0" y="0"/>
            <a:chExt cx="2649809" cy="268713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31750" y="31750"/>
              <a:ext cx="2586309" cy="2623630"/>
            </a:xfrm>
            <a:custGeom>
              <a:avLst/>
              <a:gdLst/>
              <a:ahLst/>
              <a:cxnLst/>
              <a:rect r="r" b="b" t="t" l="l"/>
              <a:pathLst>
                <a:path h="2623630" w="2586309">
                  <a:moveTo>
                    <a:pt x="2493599" y="2623630"/>
                  </a:moveTo>
                  <a:lnTo>
                    <a:pt x="92710" y="2623630"/>
                  </a:lnTo>
                  <a:cubicBezTo>
                    <a:pt x="41910" y="2623630"/>
                    <a:pt x="0" y="2581720"/>
                    <a:pt x="0" y="2530920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2492329" y="0"/>
                  </a:lnTo>
                  <a:cubicBezTo>
                    <a:pt x="2543129" y="0"/>
                    <a:pt x="2585039" y="41910"/>
                    <a:pt x="2585039" y="92710"/>
                  </a:cubicBezTo>
                  <a:lnTo>
                    <a:pt x="2585039" y="2529650"/>
                  </a:lnTo>
                  <a:cubicBezTo>
                    <a:pt x="2586309" y="2581720"/>
                    <a:pt x="2544399" y="2623630"/>
                    <a:pt x="2493599" y="2623630"/>
                  </a:cubicBezTo>
                  <a:close/>
                </a:path>
              </a:pathLst>
            </a:custGeom>
            <a:solidFill>
              <a:srgbClr val="FAE8E0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649809" cy="2687131"/>
            </a:xfrm>
            <a:custGeom>
              <a:avLst/>
              <a:gdLst/>
              <a:ahLst/>
              <a:cxnLst/>
              <a:rect r="r" b="b" t="t" l="l"/>
              <a:pathLst>
                <a:path h="2687131" w="2649809">
                  <a:moveTo>
                    <a:pt x="2525349" y="59690"/>
                  </a:moveTo>
                  <a:cubicBezTo>
                    <a:pt x="2560909" y="59690"/>
                    <a:pt x="2590119" y="88900"/>
                    <a:pt x="2590119" y="124460"/>
                  </a:cubicBezTo>
                  <a:lnTo>
                    <a:pt x="2590119" y="2562671"/>
                  </a:lnTo>
                  <a:cubicBezTo>
                    <a:pt x="2590119" y="2598231"/>
                    <a:pt x="2560909" y="2627440"/>
                    <a:pt x="2525349" y="2627440"/>
                  </a:cubicBezTo>
                  <a:lnTo>
                    <a:pt x="124460" y="2627440"/>
                  </a:lnTo>
                  <a:cubicBezTo>
                    <a:pt x="88900" y="2627440"/>
                    <a:pt x="59690" y="2598231"/>
                    <a:pt x="59690" y="2562671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2525349" y="59690"/>
                  </a:lnTo>
                  <a:moveTo>
                    <a:pt x="2525349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2562671"/>
                  </a:lnTo>
                  <a:cubicBezTo>
                    <a:pt x="0" y="2631250"/>
                    <a:pt x="55880" y="2687131"/>
                    <a:pt x="124460" y="2687131"/>
                  </a:cubicBezTo>
                  <a:lnTo>
                    <a:pt x="2525349" y="2687131"/>
                  </a:lnTo>
                  <a:cubicBezTo>
                    <a:pt x="2593929" y="2687131"/>
                    <a:pt x="2649809" y="2631250"/>
                    <a:pt x="2649809" y="2562671"/>
                  </a:cubicBezTo>
                  <a:lnTo>
                    <a:pt x="2649809" y="124460"/>
                  </a:lnTo>
                  <a:cubicBezTo>
                    <a:pt x="2649809" y="55880"/>
                    <a:pt x="2593929" y="0"/>
                    <a:pt x="2525349" y="0"/>
                  </a:cubicBezTo>
                  <a:close/>
                </a:path>
              </a:pathLst>
            </a:custGeom>
            <a:solidFill>
              <a:srgbClr val="494F56"/>
            </a:solid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9528405" y="323374"/>
            <a:ext cx="7730895" cy="3033389"/>
          </a:xfrm>
          <a:custGeom>
            <a:avLst/>
            <a:gdLst/>
            <a:ahLst/>
            <a:cxnLst/>
            <a:rect r="r" b="b" t="t" l="l"/>
            <a:pathLst>
              <a:path h="3033389" w="7730895">
                <a:moveTo>
                  <a:pt x="0" y="0"/>
                </a:moveTo>
                <a:lnTo>
                  <a:pt x="7730895" y="0"/>
                </a:lnTo>
                <a:lnTo>
                  <a:pt x="7730895" y="3033390"/>
                </a:lnTo>
                <a:lnTo>
                  <a:pt x="0" y="30333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09661" y="3025227"/>
            <a:ext cx="8634339" cy="6233073"/>
          </a:xfrm>
          <a:custGeom>
            <a:avLst/>
            <a:gdLst/>
            <a:ahLst/>
            <a:cxnLst/>
            <a:rect r="r" b="b" t="t" l="l"/>
            <a:pathLst>
              <a:path h="6233073" w="8634339">
                <a:moveTo>
                  <a:pt x="0" y="0"/>
                </a:moveTo>
                <a:lnTo>
                  <a:pt x="8634339" y="0"/>
                </a:lnTo>
                <a:lnTo>
                  <a:pt x="8634339" y="6233073"/>
                </a:lnTo>
                <a:lnTo>
                  <a:pt x="0" y="623307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047105" y="942975"/>
            <a:ext cx="6693495" cy="1588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439"/>
              </a:lnSpc>
            </a:pPr>
            <a:r>
              <a:rPr lang="en-US" sz="4599">
                <a:solidFill>
                  <a:srgbClr val="383E48"/>
                </a:solidFill>
                <a:latin typeface="Canva Sans Bold"/>
              </a:rPr>
              <a:t>Amount Spent VS Age Groupby Education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92462" y="3621717"/>
            <a:ext cx="5964039" cy="795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79"/>
              </a:lnSpc>
              <a:spcBef>
                <a:spcPct val="0"/>
              </a:spcBef>
            </a:pPr>
            <a:r>
              <a:rPr lang="en-US" sz="4699">
                <a:solidFill>
                  <a:srgbClr val="383E48"/>
                </a:solidFill>
                <a:latin typeface="Canva Sans Bold"/>
              </a:rPr>
              <a:t>Revelations-Insights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736253" y="4712254"/>
            <a:ext cx="7249705" cy="3207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39"/>
              </a:lnSpc>
            </a:pPr>
            <a:r>
              <a:rPr lang="en-US" sz="4599">
                <a:solidFill>
                  <a:srgbClr val="383E48"/>
                </a:solidFill>
                <a:latin typeface="Canva Sans"/>
              </a:rPr>
              <a:t>Young Adults: Graduation</a:t>
            </a:r>
          </a:p>
          <a:p>
            <a:pPr algn="ctr">
              <a:lnSpc>
                <a:spcPts val="6439"/>
              </a:lnSpc>
            </a:pPr>
            <a:r>
              <a:rPr lang="en-US" sz="4599">
                <a:solidFill>
                  <a:srgbClr val="383E48"/>
                </a:solidFill>
                <a:latin typeface="Canva Sans"/>
              </a:rPr>
              <a:t>Middle-Aged Adults:2n</a:t>
            </a:r>
          </a:p>
          <a:p>
            <a:pPr algn="ctr">
              <a:lnSpc>
                <a:spcPts val="6439"/>
              </a:lnSpc>
              <a:spcBef>
                <a:spcPct val="0"/>
              </a:spcBef>
            </a:pPr>
            <a:r>
              <a:rPr lang="en-US" sz="4599">
                <a:solidFill>
                  <a:srgbClr val="383E48"/>
                </a:solidFill>
                <a:latin typeface="Canva Sans"/>
              </a:rPr>
              <a:t>Senior Adults:2n and Masters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CC99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944100" y="1840069"/>
            <a:ext cx="7315200" cy="7418231"/>
            <a:chOff x="0" y="0"/>
            <a:chExt cx="2649809" cy="268713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31750" y="31750"/>
              <a:ext cx="2586309" cy="2623630"/>
            </a:xfrm>
            <a:custGeom>
              <a:avLst/>
              <a:gdLst/>
              <a:ahLst/>
              <a:cxnLst/>
              <a:rect r="r" b="b" t="t" l="l"/>
              <a:pathLst>
                <a:path h="2623630" w="2586309">
                  <a:moveTo>
                    <a:pt x="2493599" y="2623630"/>
                  </a:moveTo>
                  <a:lnTo>
                    <a:pt x="92710" y="2623630"/>
                  </a:lnTo>
                  <a:cubicBezTo>
                    <a:pt x="41910" y="2623630"/>
                    <a:pt x="0" y="2581720"/>
                    <a:pt x="0" y="2530920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2492329" y="0"/>
                  </a:lnTo>
                  <a:cubicBezTo>
                    <a:pt x="2543129" y="0"/>
                    <a:pt x="2585039" y="41910"/>
                    <a:pt x="2585039" y="92710"/>
                  </a:cubicBezTo>
                  <a:lnTo>
                    <a:pt x="2585039" y="2529650"/>
                  </a:lnTo>
                  <a:cubicBezTo>
                    <a:pt x="2586309" y="2581720"/>
                    <a:pt x="2544399" y="2623630"/>
                    <a:pt x="2493599" y="2623630"/>
                  </a:cubicBezTo>
                  <a:close/>
                </a:path>
              </a:pathLst>
            </a:custGeom>
            <a:solidFill>
              <a:srgbClr val="FAE8E0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649809" cy="2687131"/>
            </a:xfrm>
            <a:custGeom>
              <a:avLst/>
              <a:gdLst/>
              <a:ahLst/>
              <a:cxnLst/>
              <a:rect r="r" b="b" t="t" l="l"/>
              <a:pathLst>
                <a:path h="2687131" w="2649809">
                  <a:moveTo>
                    <a:pt x="2525349" y="59690"/>
                  </a:moveTo>
                  <a:cubicBezTo>
                    <a:pt x="2560909" y="59690"/>
                    <a:pt x="2590119" y="88900"/>
                    <a:pt x="2590119" y="124460"/>
                  </a:cubicBezTo>
                  <a:lnTo>
                    <a:pt x="2590119" y="2562671"/>
                  </a:lnTo>
                  <a:cubicBezTo>
                    <a:pt x="2590119" y="2598231"/>
                    <a:pt x="2560909" y="2627440"/>
                    <a:pt x="2525349" y="2627440"/>
                  </a:cubicBezTo>
                  <a:lnTo>
                    <a:pt x="124460" y="2627440"/>
                  </a:lnTo>
                  <a:cubicBezTo>
                    <a:pt x="88900" y="2627440"/>
                    <a:pt x="59690" y="2598231"/>
                    <a:pt x="59690" y="2562671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2525349" y="59690"/>
                  </a:lnTo>
                  <a:moveTo>
                    <a:pt x="2525349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2562671"/>
                  </a:lnTo>
                  <a:cubicBezTo>
                    <a:pt x="0" y="2631250"/>
                    <a:pt x="55880" y="2687131"/>
                    <a:pt x="124460" y="2687131"/>
                  </a:cubicBezTo>
                  <a:lnTo>
                    <a:pt x="2525349" y="2687131"/>
                  </a:lnTo>
                  <a:cubicBezTo>
                    <a:pt x="2593929" y="2687131"/>
                    <a:pt x="2649809" y="2631250"/>
                    <a:pt x="2649809" y="2562671"/>
                  </a:cubicBezTo>
                  <a:lnTo>
                    <a:pt x="2649809" y="124460"/>
                  </a:lnTo>
                  <a:cubicBezTo>
                    <a:pt x="2649809" y="55880"/>
                    <a:pt x="2593929" y="0"/>
                    <a:pt x="2525349" y="0"/>
                  </a:cubicBezTo>
                  <a:close/>
                </a:path>
              </a:pathLst>
            </a:custGeom>
            <a:solidFill>
              <a:srgbClr val="494F56"/>
            </a:solid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9629324" y="1028700"/>
            <a:ext cx="7944752" cy="3117301"/>
          </a:xfrm>
          <a:custGeom>
            <a:avLst/>
            <a:gdLst/>
            <a:ahLst/>
            <a:cxnLst/>
            <a:rect r="r" b="b" t="t" l="l"/>
            <a:pathLst>
              <a:path h="3117301" w="7944752">
                <a:moveTo>
                  <a:pt x="0" y="0"/>
                </a:moveTo>
                <a:lnTo>
                  <a:pt x="7944752" y="0"/>
                </a:lnTo>
                <a:lnTo>
                  <a:pt x="7944752" y="3117301"/>
                </a:lnTo>
                <a:lnTo>
                  <a:pt x="0" y="31173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30536" y="3008408"/>
            <a:ext cx="8628393" cy="6249892"/>
          </a:xfrm>
          <a:custGeom>
            <a:avLst/>
            <a:gdLst/>
            <a:ahLst/>
            <a:cxnLst/>
            <a:rect r="r" b="b" t="t" l="l"/>
            <a:pathLst>
              <a:path h="6249892" w="8628393">
                <a:moveTo>
                  <a:pt x="0" y="0"/>
                </a:moveTo>
                <a:lnTo>
                  <a:pt x="8628393" y="0"/>
                </a:lnTo>
                <a:lnTo>
                  <a:pt x="8628393" y="6249892"/>
                </a:lnTo>
                <a:lnTo>
                  <a:pt x="0" y="62498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9629324" y="1825350"/>
            <a:ext cx="7944752" cy="762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  <a:spcBef>
                <a:spcPct val="0"/>
              </a:spcBef>
            </a:pPr>
            <a:r>
              <a:rPr lang="en-US" sz="4500">
                <a:solidFill>
                  <a:srgbClr val="383E48"/>
                </a:solidFill>
                <a:latin typeface="Canva Sans Bold"/>
              </a:rPr>
              <a:t>Amount vs Marital Status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944100" y="3738176"/>
            <a:ext cx="7315200" cy="35458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36"/>
              </a:lnSpc>
            </a:pPr>
            <a:r>
              <a:rPr lang="en-US" sz="4025">
                <a:solidFill>
                  <a:srgbClr val="383E48"/>
                </a:solidFill>
                <a:latin typeface="Canva Sans Bold"/>
              </a:rPr>
              <a:t>Key Insights:</a:t>
            </a:r>
          </a:p>
          <a:p>
            <a:pPr algn="ctr">
              <a:lnSpc>
                <a:spcPts val="5636"/>
              </a:lnSpc>
              <a:spcBef>
                <a:spcPct val="0"/>
              </a:spcBef>
            </a:pPr>
            <a:r>
              <a:rPr lang="en-US" sz="4025">
                <a:solidFill>
                  <a:srgbClr val="383E48"/>
                </a:solidFill>
                <a:latin typeface="Canva Sans"/>
              </a:rPr>
              <a:t>(Absurd) section of people are spending more money and targetted audience for bulk and flagship sales.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E8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670757" y="1840069"/>
            <a:ext cx="7315200" cy="7418231"/>
            <a:chOff x="0" y="0"/>
            <a:chExt cx="2649809" cy="268713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31750" y="31750"/>
              <a:ext cx="2586309" cy="2623630"/>
            </a:xfrm>
            <a:custGeom>
              <a:avLst/>
              <a:gdLst/>
              <a:ahLst/>
              <a:cxnLst/>
              <a:rect r="r" b="b" t="t" l="l"/>
              <a:pathLst>
                <a:path h="2623630" w="2586309">
                  <a:moveTo>
                    <a:pt x="2493599" y="2623630"/>
                  </a:moveTo>
                  <a:lnTo>
                    <a:pt x="92710" y="2623630"/>
                  </a:lnTo>
                  <a:cubicBezTo>
                    <a:pt x="41910" y="2623630"/>
                    <a:pt x="0" y="2581720"/>
                    <a:pt x="0" y="2530920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2492329" y="0"/>
                  </a:lnTo>
                  <a:cubicBezTo>
                    <a:pt x="2543129" y="0"/>
                    <a:pt x="2585039" y="41910"/>
                    <a:pt x="2585039" y="92710"/>
                  </a:cubicBezTo>
                  <a:lnTo>
                    <a:pt x="2585039" y="2529650"/>
                  </a:lnTo>
                  <a:cubicBezTo>
                    <a:pt x="2586309" y="2581720"/>
                    <a:pt x="2544399" y="2623630"/>
                    <a:pt x="2493599" y="2623630"/>
                  </a:cubicBezTo>
                  <a:close/>
                </a:path>
              </a:pathLst>
            </a:custGeom>
            <a:solidFill>
              <a:srgbClr val="FAE8E0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649809" cy="2687131"/>
            </a:xfrm>
            <a:custGeom>
              <a:avLst/>
              <a:gdLst/>
              <a:ahLst/>
              <a:cxnLst/>
              <a:rect r="r" b="b" t="t" l="l"/>
              <a:pathLst>
                <a:path h="2687131" w="2649809">
                  <a:moveTo>
                    <a:pt x="2525349" y="59690"/>
                  </a:moveTo>
                  <a:cubicBezTo>
                    <a:pt x="2560909" y="59690"/>
                    <a:pt x="2590119" y="88900"/>
                    <a:pt x="2590119" y="124460"/>
                  </a:cubicBezTo>
                  <a:lnTo>
                    <a:pt x="2590119" y="2562671"/>
                  </a:lnTo>
                  <a:cubicBezTo>
                    <a:pt x="2590119" y="2598231"/>
                    <a:pt x="2560909" y="2627440"/>
                    <a:pt x="2525349" y="2627440"/>
                  </a:cubicBezTo>
                  <a:lnTo>
                    <a:pt x="124460" y="2627440"/>
                  </a:lnTo>
                  <a:cubicBezTo>
                    <a:pt x="88900" y="2627440"/>
                    <a:pt x="59690" y="2598231"/>
                    <a:pt x="59690" y="2562671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2525349" y="59690"/>
                  </a:lnTo>
                  <a:moveTo>
                    <a:pt x="2525349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2562671"/>
                  </a:lnTo>
                  <a:cubicBezTo>
                    <a:pt x="0" y="2631250"/>
                    <a:pt x="55880" y="2687131"/>
                    <a:pt x="124460" y="2687131"/>
                  </a:cubicBezTo>
                  <a:lnTo>
                    <a:pt x="2525349" y="2687131"/>
                  </a:lnTo>
                  <a:cubicBezTo>
                    <a:pt x="2593929" y="2687131"/>
                    <a:pt x="2649809" y="2631250"/>
                    <a:pt x="2649809" y="2562671"/>
                  </a:cubicBezTo>
                  <a:lnTo>
                    <a:pt x="2649809" y="124460"/>
                  </a:lnTo>
                  <a:cubicBezTo>
                    <a:pt x="2649809" y="55880"/>
                    <a:pt x="2593929" y="0"/>
                    <a:pt x="2525349" y="0"/>
                  </a:cubicBezTo>
                  <a:close/>
                </a:path>
              </a:pathLst>
            </a:custGeom>
            <a:solidFill>
              <a:srgbClr val="494F56"/>
            </a:solid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9736253" y="1028700"/>
            <a:ext cx="7730895" cy="3033389"/>
          </a:xfrm>
          <a:custGeom>
            <a:avLst/>
            <a:gdLst/>
            <a:ahLst/>
            <a:cxnLst/>
            <a:rect r="r" b="b" t="t" l="l"/>
            <a:pathLst>
              <a:path h="3033389" w="7730895">
                <a:moveTo>
                  <a:pt x="0" y="0"/>
                </a:moveTo>
                <a:lnTo>
                  <a:pt x="7730894" y="0"/>
                </a:lnTo>
                <a:lnTo>
                  <a:pt x="7730894" y="3033389"/>
                </a:lnTo>
                <a:lnTo>
                  <a:pt x="0" y="30333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36921" y="3008408"/>
            <a:ext cx="8476574" cy="6249892"/>
          </a:xfrm>
          <a:custGeom>
            <a:avLst/>
            <a:gdLst/>
            <a:ahLst/>
            <a:cxnLst/>
            <a:rect r="r" b="b" t="t" l="l"/>
            <a:pathLst>
              <a:path h="6249892" w="8476574">
                <a:moveTo>
                  <a:pt x="0" y="0"/>
                </a:moveTo>
                <a:lnTo>
                  <a:pt x="8476574" y="0"/>
                </a:lnTo>
                <a:lnTo>
                  <a:pt x="8476574" y="6249892"/>
                </a:lnTo>
                <a:lnTo>
                  <a:pt x="0" y="62498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92462" y="1754344"/>
            <a:ext cx="6693495" cy="1588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439"/>
              </a:lnSpc>
            </a:pPr>
            <a:r>
              <a:rPr lang="en-US" sz="4599">
                <a:solidFill>
                  <a:srgbClr val="383E48"/>
                </a:solidFill>
                <a:latin typeface="Canva Sans Bold"/>
              </a:rPr>
              <a:t>Recency vs Marital Status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063492" y="3976364"/>
            <a:ext cx="5964039" cy="795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79"/>
              </a:lnSpc>
              <a:spcBef>
                <a:spcPct val="0"/>
              </a:spcBef>
            </a:pPr>
            <a:r>
              <a:rPr lang="en-US" sz="4699">
                <a:solidFill>
                  <a:srgbClr val="383E48"/>
                </a:solidFill>
                <a:latin typeface="Canva Sans Bold"/>
              </a:rPr>
              <a:t>Revelations-Insights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736253" y="4712254"/>
            <a:ext cx="6936650" cy="3207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39"/>
              </a:lnSpc>
              <a:spcBef>
                <a:spcPct val="0"/>
              </a:spcBef>
            </a:pPr>
            <a:r>
              <a:rPr lang="en-US" sz="4599">
                <a:solidFill>
                  <a:srgbClr val="383E48"/>
                </a:solidFill>
                <a:latin typeface="Canva Sans"/>
              </a:rPr>
              <a:t>1.In backlash to the previous plotting,the recency of ABSURD people is quite high.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CC99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96266" y="1806571"/>
            <a:ext cx="17095467" cy="8480429"/>
          </a:xfrm>
          <a:custGeom>
            <a:avLst/>
            <a:gdLst/>
            <a:ahLst/>
            <a:cxnLst/>
            <a:rect r="r" b="b" t="t" l="l"/>
            <a:pathLst>
              <a:path h="8480429" w="17095467">
                <a:moveTo>
                  <a:pt x="0" y="0"/>
                </a:moveTo>
                <a:lnTo>
                  <a:pt x="17095468" y="0"/>
                </a:lnTo>
                <a:lnTo>
                  <a:pt x="17095468" y="8480429"/>
                </a:lnTo>
                <a:lnTo>
                  <a:pt x="0" y="848042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735286" y="250190"/>
            <a:ext cx="14817428" cy="778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39"/>
              </a:lnSpc>
              <a:spcBef>
                <a:spcPct val="0"/>
              </a:spcBef>
            </a:pPr>
            <a:r>
              <a:rPr lang="en-US" sz="4599">
                <a:solidFill>
                  <a:srgbClr val="000000"/>
                </a:solidFill>
                <a:latin typeface="Canva Sans Bold"/>
              </a:rPr>
              <a:t>Similarity in the distribution of  Customers(Literary)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bg>
      <p:bgPr>
        <a:solidFill>
          <a:srgbClr val="ECC99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307331" y="1018621"/>
            <a:ext cx="20830043" cy="2185296"/>
            <a:chOff x="0" y="0"/>
            <a:chExt cx="5115576" cy="53667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115577" cy="536679"/>
            </a:xfrm>
            <a:custGeom>
              <a:avLst/>
              <a:gdLst/>
              <a:ahLst/>
              <a:cxnLst/>
              <a:rect r="r" b="b" t="t" l="l"/>
              <a:pathLst>
                <a:path h="536679" w="5115577">
                  <a:moveTo>
                    <a:pt x="18955" y="0"/>
                  </a:moveTo>
                  <a:lnTo>
                    <a:pt x="5096621" y="0"/>
                  </a:lnTo>
                  <a:cubicBezTo>
                    <a:pt x="5101649" y="0"/>
                    <a:pt x="5106470" y="1997"/>
                    <a:pt x="5110025" y="5552"/>
                  </a:cubicBezTo>
                  <a:cubicBezTo>
                    <a:pt x="5113579" y="9107"/>
                    <a:pt x="5115577" y="13928"/>
                    <a:pt x="5115577" y="18955"/>
                  </a:cubicBezTo>
                  <a:lnTo>
                    <a:pt x="5115577" y="517724"/>
                  </a:lnTo>
                  <a:cubicBezTo>
                    <a:pt x="5115577" y="522751"/>
                    <a:pt x="5113579" y="527572"/>
                    <a:pt x="5110025" y="531127"/>
                  </a:cubicBezTo>
                  <a:cubicBezTo>
                    <a:pt x="5106470" y="534682"/>
                    <a:pt x="5101649" y="536679"/>
                    <a:pt x="5096621" y="536679"/>
                  </a:cubicBezTo>
                  <a:lnTo>
                    <a:pt x="18955" y="536679"/>
                  </a:lnTo>
                  <a:cubicBezTo>
                    <a:pt x="13928" y="536679"/>
                    <a:pt x="9107" y="534682"/>
                    <a:pt x="5552" y="531127"/>
                  </a:cubicBezTo>
                  <a:cubicBezTo>
                    <a:pt x="1997" y="527572"/>
                    <a:pt x="0" y="522751"/>
                    <a:pt x="0" y="517724"/>
                  </a:cubicBezTo>
                  <a:lnTo>
                    <a:pt x="0" y="18955"/>
                  </a:lnTo>
                  <a:cubicBezTo>
                    <a:pt x="0" y="13928"/>
                    <a:pt x="1997" y="9107"/>
                    <a:pt x="5552" y="5552"/>
                  </a:cubicBezTo>
                  <a:cubicBezTo>
                    <a:pt x="9107" y="1997"/>
                    <a:pt x="13928" y="0"/>
                    <a:pt x="18955" y="0"/>
                  </a:cubicBezTo>
                  <a:close/>
                </a:path>
              </a:pathLst>
            </a:custGeom>
            <a:solidFill>
              <a:srgbClr val="D89082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190500"/>
              <a:ext cx="5115576" cy="7271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24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607600" y="4015564"/>
            <a:ext cx="4669602" cy="939209"/>
            <a:chOff x="0" y="0"/>
            <a:chExt cx="1146791" cy="23065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146791" cy="230657"/>
            </a:xfrm>
            <a:custGeom>
              <a:avLst/>
              <a:gdLst/>
              <a:ahLst/>
              <a:cxnLst/>
              <a:rect r="r" b="b" t="t" l="l"/>
              <a:pathLst>
                <a:path h="230657" w="1146791">
                  <a:moveTo>
                    <a:pt x="84555" y="0"/>
                  </a:moveTo>
                  <a:lnTo>
                    <a:pt x="1062236" y="0"/>
                  </a:lnTo>
                  <a:cubicBezTo>
                    <a:pt x="1108934" y="0"/>
                    <a:pt x="1146791" y="37857"/>
                    <a:pt x="1146791" y="84555"/>
                  </a:cubicBezTo>
                  <a:lnTo>
                    <a:pt x="1146791" y="146102"/>
                  </a:lnTo>
                  <a:cubicBezTo>
                    <a:pt x="1146791" y="168527"/>
                    <a:pt x="1137882" y="190034"/>
                    <a:pt x="1122025" y="205891"/>
                  </a:cubicBezTo>
                  <a:cubicBezTo>
                    <a:pt x="1106168" y="221749"/>
                    <a:pt x="1084661" y="230657"/>
                    <a:pt x="1062236" y="230657"/>
                  </a:cubicBezTo>
                  <a:lnTo>
                    <a:pt x="84555" y="230657"/>
                  </a:lnTo>
                  <a:cubicBezTo>
                    <a:pt x="62130" y="230657"/>
                    <a:pt x="40623" y="221749"/>
                    <a:pt x="24766" y="205891"/>
                  </a:cubicBezTo>
                  <a:cubicBezTo>
                    <a:pt x="8908" y="190034"/>
                    <a:pt x="0" y="168527"/>
                    <a:pt x="0" y="146102"/>
                  </a:cubicBezTo>
                  <a:lnTo>
                    <a:pt x="0" y="84555"/>
                  </a:lnTo>
                  <a:cubicBezTo>
                    <a:pt x="0" y="62130"/>
                    <a:pt x="8908" y="40623"/>
                    <a:pt x="24766" y="24766"/>
                  </a:cubicBezTo>
                  <a:cubicBezTo>
                    <a:pt x="40623" y="8908"/>
                    <a:pt x="62130" y="0"/>
                    <a:pt x="84555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85725"/>
              <a:ext cx="1146791" cy="3163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879"/>
                </a:lnSpc>
              </a:pPr>
              <a:r>
                <a:rPr lang="en-US" sz="4199">
                  <a:solidFill>
                    <a:srgbClr val="000000"/>
                  </a:solidFill>
                  <a:latin typeface="Chewy"/>
                </a:rPr>
                <a:t>Recency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607600" y="5450073"/>
            <a:ext cx="4669602" cy="939209"/>
            <a:chOff x="0" y="0"/>
            <a:chExt cx="1146791" cy="23065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146791" cy="230657"/>
            </a:xfrm>
            <a:custGeom>
              <a:avLst/>
              <a:gdLst/>
              <a:ahLst/>
              <a:cxnLst/>
              <a:rect r="r" b="b" t="t" l="l"/>
              <a:pathLst>
                <a:path h="230657" w="1146791">
                  <a:moveTo>
                    <a:pt x="84555" y="0"/>
                  </a:moveTo>
                  <a:lnTo>
                    <a:pt x="1062236" y="0"/>
                  </a:lnTo>
                  <a:cubicBezTo>
                    <a:pt x="1108934" y="0"/>
                    <a:pt x="1146791" y="37857"/>
                    <a:pt x="1146791" y="84555"/>
                  </a:cubicBezTo>
                  <a:lnTo>
                    <a:pt x="1146791" y="146102"/>
                  </a:lnTo>
                  <a:cubicBezTo>
                    <a:pt x="1146791" y="168527"/>
                    <a:pt x="1137882" y="190034"/>
                    <a:pt x="1122025" y="205891"/>
                  </a:cubicBezTo>
                  <a:cubicBezTo>
                    <a:pt x="1106168" y="221749"/>
                    <a:pt x="1084661" y="230657"/>
                    <a:pt x="1062236" y="230657"/>
                  </a:cubicBezTo>
                  <a:lnTo>
                    <a:pt x="84555" y="230657"/>
                  </a:lnTo>
                  <a:cubicBezTo>
                    <a:pt x="62130" y="230657"/>
                    <a:pt x="40623" y="221749"/>
                    <a:pt x="24766" y="205891"/>
                  </a:cubicBezTo>
                  <a:cubicBezTo>
                    <a:pt x="8908" y="190034"/>
                    <a:pt x="0" y="168527"/>
                    <a:pt x="0" y="146102"/>
                  </a:cubicBezTo>
                  <a:lnTo>
                    <a:pt x="0" y="84555"/>
                  </a:lnTo>
                  <a:cubicBezTo>
                    <a:pt x="0" y="62130"/>
                    <a:pt x="8908" y="40623"/>
                    <a:pt x="24766" y="24766"/>
                  </a:cubicBezTo>
                  <a:cubicBezTo>
                    <a:pt x="40623" y="8908"/>
                    <a:pt x="62130" y="0"/>
                    <a:pt x="84555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85725"/>
              <a:ext cx="1146791" cy="3163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879"/>
                </a:lnSpc>
              </a:pPr>
              <a:r>
                <a:rPr lang="en-US" sz="4199">
                  <a:solidFill>
                    <a:srgbClr val="000000"/>
                  </a:solidFill>
                  <a:latin typeface="Chewy"/>
                </a:rPr>
                <a:t>Birth Year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607600" y="6884582"/>
            <a:ext cx="4669602" cy="939209"/>
            <a:chOff x="0" y="0"/>
            <a:chExt cx="1146791" cy="230657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146791" cy="230657"/>
            </a:xfrm>
            <a:custGeom>
              <a:avLst/>
              <a:gdLst/>
              <a:ahLst/>
              <a:cxnLst/>
              <a:rect r="r" b="b" t="t" l="l"/>
              <a:pathLst>
                <a:path h="230657" w="1146791">
                  <a:moveTo>
                    <a:pt x="84555" y="0"/>
                  </a:moveTo>
                  <a:lnTo>
                    <a:pt x="1062236" y="0"/>
                  </a:lnTo>
                  <a:cubicBezTo>
                    <a:pt x="1108934" y="0"/>
                    <a:pt x="1146791" y="37857"/>
                    <a:pt x="1146791" y="84555"/>
                  </a:cubicBezTo>
                  <a:lnTo>
                    <a:pt x="1146791" y="146102"/>
                  </a:lnTo>
                  <a:cubicBezTo>
                    <a:pt x="1146791" y="168527"/>
                    <a:pt x="1137882" y="190034"/>
                    <a:pt x="1122025" y="205891"/>
                  </a:cubicBezTo>
                  <a:cubicBezTo>
                    <a:pt x="1106168" y="221749"/>
                    <a:pt x="1084661" y="230657"/>
                    <a:pt x="1062236" y="230657"/>
                  </a:cubicBezTo>
                  <a:lnTo>
                    <a:pt x="84555" y="230657"/>
                  </a:lnTo>
                  <a:cubicBezTo>
                    <a:pt x="62130" y="230657"/>
                    <a:pt x="40623" y="221749"/>
                    <a:pt x="24766" y="205891"/>
                  </a:cubicBezTo>
                  <a:cubicBezTo>
                    <a:pt x="8908" y="190034"/>
                    <a:pt x="0" y="168527"/>
                    <a:pt x="0" y="146102"/>
                  </a:cubicBezTo>
                  <a:lnTo>
                    <a:pt x="0" y="84555"/>
                  </a:lnTo>
                  <a:cubicBezTo>
                    <a:pt x="0" y="62130"/>
                    <a:pt x="8908" y="40623"/>
                    <a:pt x="24766" y="24766"/>
                  </a:cubicBezTo>
                  <a:cubicBezTo>
                    <a:pt x="40623" y="8908"/>
                    <a:pt x="62130" y="0"/>
                    <a:pt x="84555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85725"/>
              <a:ext cx="1146791" cy="3163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879"/>
                </a:lnSpc>
              </a:pPr>
              <a:r>
                <a:rPr lang="en-US" sz="4199">
                  <a:solidFill>
                    <a:srgbClr val="000000"/>
                  </a:solidFill>
                  <a:latin typeface="Chewy"/>
                </a:rPr>
                <a:t>Marital Status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607600" y="8319091"/>
            <a:ext cx="4669602" cy="939209"/>
            <a:chOff x="0" y="0"/>
            <a:chExt cx="1146791" cy="230657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146791" cy="230657"/>
            </a:xfrm>
            <a:custGeom>
              <a:avLst/>
              <a:gdLst/>
              <a:ahLst/>
              <a:cxnLst/>
              <a:rect r="r" b="b" t="t" l="l"/>
              <a:pathLst>
                <a:path h="230657" w="1146791">
                  <a:moveTo>
                    <a:pt x="84555" y="0"/>
                  </a:moveTo>
                  <a:lnTo>
                    <a:pt x="1062236" y="0"/>
                  </a:lnTo>
                  <a:cubicBezTo>
                    <a:pt x="1108934" y="0"/>
                    <a:pt x="1146791" y="37857"/>
                    <a:pt x="1146791" y="84555"/>
                  </a:cubicBezTo>
                  <a:lnTo>
                    <a:pt x="1146791" y="146102"/>
                  </a:lnTo>
                  <a:cubicBezTo>
                    <a:pt x="1146791" y="168527"/>
                    <a:pt x="1137882" y="190034"/>
                    <a:pt x="1122025" y="205891"/>
                  </a:cubicBezTo>
                  <a:cubicBezTo>
                    <a:pt x="1106168" y="221749"/>
                    <a:pt x="1084661" y="230657"/>
                    <a:pt x="1062236" y="230657"/>
                  </a:cubicBezTo>
                  <a:lnTo>
                    <a:pt x="84555" y="230657"/>
                  </a:lnTo>
                  <a:cubicBezTo>
                    <a:pt x="62130" y="230657"/>
                    <a:pt x="40623" y="221749"/>
                    <a:pt x="24766" y="205891"/>
                  </a:cubicBezTo>
                  <a:cubicBezTo>
                    <a:pt x="8908" y="190034"/>
                    <a:pt x="0" y="168527"/>
                    <a:pt x="0" y="146102"/>
                  </a:cubicBezTo>
                  <a:lnTo>
                    <a:pt x="0" y="84555"/>
                  </a:lnTo>
                  <a:cubicBezTo>
                    <a:pt x="0" y="62130"/>
                    <a:pt x="8908" y="40623"/>
                    <a:pt x="24766" y="24766"/>
                  </a:cubicBezTo>
                  <a:cubicBezTo>
                    <a:pt x="40623" y="8908"/>
                    <a:pt x="62130" y="0"/>
                    <a:pt x="84555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85725"/>
              <a:ext cx="1146791" cy="3163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879"/>
                </a:lnSpc>
              </a:pPr>
              <a:r>
                <a:rPr lang="en-US" sz="4199">
                  <a:solidFill>
                    <a:srgbClr val="000000"/>
                  </a:solidFill>
                  <a:latin typeface="Chewy"/>
                </a:rPr>
                <a:t>Income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7143772" y="4015564"/>
            <a:ext cx="9565573" cy="1010688"/>
            <a:chOff x="0" y="0"/>
            <a:chExt cx="2349175" cy="248211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2349175" cy="248211"/>
            </a:xfrm>
            <a:custGeom>
              <a:avLst/>
              <a:gdLst/>
              <a:ahLst/>
              <a:cxnLst/>
              <a:rect r="r" b="b" t="t" l="l"/>
              <a:pathLst>
                <a:path h="248211" w="2349175">
                  <a:moveTo>
                    <a:pt x="41277" y="0"/>
                  </a:moveTo>
                  <a:lnTo>
                    <a:pt x="2307898" y="0"/>
                  </a:lnTo>
                  <a:cubicBezTo>
                    <a:pt x="2318846" y="0"/>
                    <a:pt x="2329344" y="4349"/>
                    <a:pt x="2337085" y="12090"/>
                  </a:cubicBezTo>
                  <a:cubicBezTo>
                    <a:pt x="2344826" y="19831"/>
                    <a:pt x="2349175" y="30330"/>
                    <a:pt x="2349175" y="41277"/>
                  </a:cubicBezTo>
                  <a:lnTo>
                    <a:pt x="2349175" y="206934"/>
                  </a:lnTo>
                  <a:cubicBezTo>
                    <a:pt x="2349175" y="229731"/>
                    <a:pt x="2330695" y="248211"/>
                    <a:pt x="2307898" y="248211"/>
                  </a:cubicBezTo>
                  <a:lnTo>
                    <a:pt x="41277" y="248211"/>
                  </a:lnTo>
                  <a:cubicBezTo>
                    <a:pt x="30330" y="248211"/>
                    <a:pt x="19831" y="243863"/>
                    <a:pt x="12090" y="236122"/>
                  </a:cubicBezTo>
                  <a:cubicBezTo>
                    <a:pt x="4349" y="228381"/>
                    <a:pt x="0" y="217882"/>
                    <a:pt x="0" y="206934"/>
                  </a:cubicBezTo>
                  <a:lnTo>
                    <a:pt x="0" y="41277"/>
                  </a:lnTo>
                  <a:cubicBezTo>
                    <a:pt x="0" y="30330"/>
                    <a:pt x="4349" y="19831"/>
                    <a:pt x="12090" y="12090"/>
                  </a:cubicBezTo>
                  <a:cubicBezTo>
                    <a:pt x="19831" y="4349"/>
                    <a:pt x="30330" y="0"/>
                    <a:pt x="41277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76200"/>
              <a:ext cx="2349175" cy="3244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759"/>
                </a:lnSpc>
              </a:pPr>
              <a:r>
                <a:rPr lang="en-US" sz="3399">
                  <a:solidFill>
                    <a:srgbClr val="000000"/>
                  </a:solidFill>
                  <a:latin typeface="Kollektif"/>
                </a:rPr>
                <a:t>Numerical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7143772" y="5450073"/>
            <a:ext cx="9565573" cy="939209"/>
            <a:chOff x="0" y="0"/>
            <a:chExt cx="2349175" cy="230657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2349175" cy="230657"/>
            </a:xfrm>
            <a:custGeom>
              <a:avLst/>
              <a:gdLst/>
              <a:ahLst/>
              <a:cxnLst/>
              <a:rect r="r" b="b" t="t" l="l"/>
              <a:pathLst>
                <a:path h="230657" w="2349175">
                  <a:moveTo>
                    <a:pt x="41277" y="0"/>
                  </a:moveTo>
                  <a:lnTo>
                    <a:pt x="2307898" y="0"/>
                  </a:lnTo>
                  <a:cubicBezTo>
                    <a:pt x="2318846" y="0"/>
                    <a:pt x="2329344" y="4349"/>
                    <a:pt x="2337085" y="12090"/>
                  </a:cubicBezTo>
                  <a:cubicBezTo>
                    <a:pt x="2344826" y="19831"/>
                    <a:pt x="2349175" y="30330"/>
                    <a:pt x="2349175" y="41277"/>
                  </a:cubicBezTo>
                  <a:lnTo>
                    <a:pt x="2349175" y="189380"/>
                  </a:lnTo>
                  <a:cubicBezTo>
                    <a:pt x="2349175" y="200327"/>
                    <a:pt x="2344826" y="210826"/>
                    <a:pt x="2337085" y="218567"/>
                  </a:cubicBezTo>
                  <a:cubicBezTo>
                    <a:pt x="2329344" y="226308"/>
                    <a:pt x="2318846" y="230657"/>
                    <a:pt x="2307898" y="230657"/>
                  </a:cubicBezTo>
                  <a:lnTo>
                    <a:pt x="41277" y="230657"/>
                  </a:lnTo>
                  <a:cubicBezTo>
                    <a:pt x="30330" y="230657"/>
                    <a:pt x="19831" y="226308"/>
                    <a:pt x="12090" y="218567"/>
                  </a:cubicBezTo>
                  <a:cubicBezTo>
                    <a:pt x="4349" y="210826"/>
                    <a:pt x="0" y="200327"/>
                    <a:pt x="0" y="189380"/>
                  </a:cubicBezTo>
                  <a:lnTo>
                    <a:pt x="0" y="41277"/>
                  </a:lnTo>
                  <a:cubicBezTo>
                    <a:pt x="0" y="30330"/>
                    <a:pt x="4349" y="19831"/>
                    <a:pt x="12090" y="12090"/>
                  </a:cubicBezTo>
                  <a:cubicBezTo>
                    <a:pt x="19831" y="4349"/>
                    <a:pt x="30330" y="0"/>
                    <a:pt x="41277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-76200"/>
              <a:ext cx="2349175" cy="3068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759"/>
                </a:lnSpc>
              </a:pPr>
              <a:r>
                <a:rPr lang="en-US" sz="3399">
                  <a:solidFill>
                    <a:srgbClr val="000000"/>
                  </a:solidFill>
                  <a:latin typeface="Kollektif"/>
                </a:rPr>
                <a:t>Ordinal Categorical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7143772" y="6884582"/>
            <a:ext cx="9565573" cy="939209"/>
            <a:chOff x="0" y="0"/>
            <a:chExt cx="2349175" cy="230657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2349175" cy="230657"/>
            </a:xfrm>
            <a:custGeom>
              <a:avLst/>
              <a:gdLst/>
              <a:ahLst/>
              <a:cxnLst/>
              <a:rect r="r" b="b" t="t" l="l"/>
              <a:pathLst>
                <a:path h="230657" w="2349175">
                  <a:moveTo>
                    <a:pt x="41277" y="0"/>
                  </a:moveTo>
                  <a:lnTo>
                    <a:pt x="2307898" y="0"/>
                  </a:lnTo>
                  <a:cubicBezTo>
                    <a:pt x="2318846" y="0"/>
                    <a:pt x="2329344" y="4349"/>
                    <a:pt x="2337085" y="12090"/>
                  </a:cubicBezTo>
                  <a:cubicBezTo>
                    <a:pt x="2344826" y="19831"/>
                    <a:pt x="2349175" y="30330"/>
                    <a:pt x="2349175" y="41277"/>
                  </a:cubicBezTo>
                  <a:lnTo>
                    <a:pt x="2349175" y="189380"/>
                  </a:lnTo>
                  <a:cubicBezTo>
                    <a:pt x="2349175" y="200327"/>
                    <a:pt x="2344826" y="210826"/>
                    <a:pt x="2337085" y="218567"/>
                  </a:cubicBezTo>
                  <a:cubicBezTo>
                    <a:pt x="2329344" y="226308"/>
                    <a:pt x="2318846" y="230657"/>
                    <a:pt x="2307898" y="230657"/>
                  </a:cubicBezTo>
                  <a:lnTo>
                    <a:pt x="41277" y="230657"/>
                  </a:lnTo>
                  <a:cubicBezTo>
                    <a:pt x="30330" y="230657"/>
                    <a:pt x="19831" y="226308"/>
                    <a:pt x="12090" y="218567"/>
                  </a:cubicBezTo>
                  <a:cubicBezTo>
                    <a:pt x="4349" y="210826"/>
                    <a:pt x="0" y="200327"/>
                    <a:pt x="0" y="189380"/>
                  </a:cubicBezTo>
                  <a:lnTo>
                    <a:pt x="0" y="41277"/>
                  </a:lnTo>
                  <a:cubicBezTo>
                    <a:pt x="0" y="30330"/>
                    <a:pt x="4349" y="19831"/>
                    <a:pt x="12090" y="12090"/>
                  </a:cubicBezTo>
                  <a:cubicBezTo>
                    <a:pt x="19831" y="4349"/>
                    <a:pt x="30330" y="0"/>
                    <a:pt x="41277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0" y="-76200"/>
              <a:ext cx="2349175" cy="3068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759"/>
                </a:lnSpc>
              </a:pPr>
              <a:r>
                <a:rPr lang="en-US" sz="3399">
                  <a:solidFill>
                    <a:srgbClr val="000000"/>
                  </a:solidFill>
                  <a:latin typeface="Kollektif"/>
                </a:rPr>
                <a:t>Categorical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7143772" y="8319091"/>
            <a:ext cx="9565573" cy="939209"/>
            <a:chOff x="0" y="0"/>
            <a:chExt cx="2349175" cy="230657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2349175" cy="230657"/>
            </a:xfrm>
            <a:custGeom>
              <a:avLst/>
              <a:gdLst/>
              <a:ahLst/>
              <a:cxnLst/>
              <a:rect r="r" b="b" t="t" l="l"/>
              <a:pathLst>
                <a:path h="230657" w="2349175">
                  <a:moveTo>
                    <a:pt x="41277" y="0"/>
                  </a:moveTo>
                  <a:lnTo>
                    <a:pt x="2307898" y="0"/>
                  </a:lnTo>
                  <a:cubicBezTo>
                    <a:pt x="2318846" y="0"/>
                    <a:pt x="2329344" y="4349"/>
                    <a:pt x="2337085" y="12090"/>
                  </a:cubicBezTo>
                  <a:cubicBezTo>
                    <a:pt x="2344826" y="19831"/>
                    <a:pt x="2349175" y="30330"/>
                    <a:pt x="2349175" y="41277"/>
                  </a:cubicBezTo>
                  <a:lnTo>
                    <a:pt x="2349175" y="189380"/>
                  </a:lnTo>
                  <a:cubicBezTo>
                    <a:pt x="2349175" y="200327"/>
                    <a:pt x="2344826" y="210826"/>
                    <a:pt x="2337085" y="218567"/>
                  </a:cubicBezTo>
                  <a:cubicBezTo>
                    <a:pt x="2329344" y="226308"/>
                    <a:pt x="2318846" y="230657"/>
                    <a:pt x="2307898" y="230657"/>
                  </a:cubicBezTo>
                  <a:lnTo>
                    <a:pt x="41277" y="230657"/>
                  </a:lnTo>
                  <a:cubicBezTo>
                    <a:pt x="30330" y="230657"/>
                    <a:pt x="19831" y="226308"/>
                    <a:pt x="12090" y="218567"/>
                  </a:cubicBezTo>
                  <a:cubicBezTo>
                    <a:pt x="4349" y="210826"/>
                    <a:pt x="0" y="200327"/>
                    <a:pt x="0" y="189380"/>
                  </a:cubicBezTo>
                  <a:lnTo>
                    <a:pt x="0" y="41277"/>
                  </a:lnTo>
                  <a:cubicBezTo>
                    <a:pt x="0" y="30330"/>
                    <a:pt x="4349" y="19831"/>
                    <a:pt x="12090" y="12090"/>
                  </a:cubicBezTo>
                  <a:cubicBezTo>
                    <a:pt x="19831" y="4349"/>
                    <a:pt x="30330" y="0"/>
                    <a:pt x="41277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28" id="28"/>
            <p:cNvSpPr txBox="true"/>
            <p:nvPr/>
          </p:nvSpPr>
          <p:spPr>
            <a:xfrm>
              <a:off x="0" y="-76200"/>
              <a:ext cx="2349175" cy="3068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759"/>
                </a:lnSpc>
              </a:pPr>
              <a:r>
                <a:rPr lang="en-US" sz="3399">
                  <a:solidFill>
                    <a:srgbClr val="000000"/>
                  </a:solidFill>
                  <a:latin typeface="Kollektif"/>
                </a:rPr>
                <a:t>Numerical Continuous</a:t>
              </a:r>
            </a:p>
          </p:txBody>
        </p:sp>
      </p:grpSp>
      <p:sp>
        <p:nvSpPr>
          <p:cNvPr name="TextBox 29" id="29"/>
          <p:cNvSpPr txBox="true"/>
          <p:nvPr/>
        </p:nvSpPr>
        <p:spPr>
          <a:xfrm rot="0">
            <a:off x="4050485" y="257069"/>
            <a:ext cx="10187029" cy="34988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999"/>
              </a:lnSpc>
              <a:spcBef>
                <a:spcPct val="0"/>
              </a:spcBef>
            </a:pPr>
            <a:r>
              <a:rPr lang="en-US" sz="9999" spc="1519">
                <a:solidFill>
                  <a:srgbClr val="FFFFFF"/>
                </a:solidFill>
                <a:latin typeface="Chewy"/>
              </a:rPr>
              <a:t>ABOUT THE DATASET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E8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670757" y="1840069"/>
            <a:ext cx="7315200" cy="7418231"/>
            <a:chOff x="0" y="0"/>
            <a:chExt cx="2649809" cy="268713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31750" y="31750"/>
              <a:ext cx="2586309" cy="2623630"/>
            </a:xfrm>
            <a:custGeom>
              <a:avLst/>
              <a:gdLst/>
              <a:ahLst/>
              <a:cxnLst/>
              <a:rect r="r" b="b" t="t" l="l"/>
              <a:pathLst>
                <a:path h="2623630" w="2586309">
                  <a:moveTo>
                    <a:pt x="2493599" y="2623630"/>
                  </a:moveTo>
                  <a:lnTo>
                    <a:pt x="92710" y="2623630"/>
                  </a:lnTo>
                  <a:cubicBezTo>
                    <a:pt x="41910" y="2623630"/>
                    <a:pt x="0" y="2581720"/>
                    <a:pt x="0" y="2530920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2492329" y="0"/>
                  </a:lnTo>
                  <a:cubicBezTo>
                    <a:pt x="2543129" y="0"/>
                    <a:pt x="2585039" y="41910"/>
                    <a:pt x="2585039" y="92710"/>
                  </a:cubicBezTo>
                  <a:lnTo>
                    <a:pt x="2585039" y="2529650"/>
                  </a:lnTo>
                  <a:cubicBezTo>
                    <a:pt x="2586309" y="2581720"/>
                    <a:pt x="2544399" y="2623630"/>
                    <a:pt x="2493599" y="2623630"/>
                  </a:cubicBezTo>
                  <a:close/>
                </a:path>
              </a:pathLst>
            </a:custGeom>
            <a:solidFill>
              <a:srgbClr val="FAE8E0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649809" cy="2687131"/>
            </a:xfrm>
            <a:custGeom>
              <a:avLst/>
              <a:gdLst/>
              <a:ahLst/>
              <a:cxnLst/>
              <a:rect r="r" b="b" t="t" l="l"/>
              <a:pathLst>
                <a:path h="2687131" w="2649809">
                  <a:moveTo>
                    <a:pt x="2525349" y="59690"/>
                  </a:moveTo>
                  <a:cubicBezTo>
                    <a:pt x="2560909" y="59690"/>
                    <a:pt x="2590119" y="88900"/>
                    <a:pt x="2590119" y="124460"/>
                  </a:cubicBezTo>
                  <a:lnTo>
                    <a:pt x="2590119" y="2562671"/>
                  </a:lnTo>
                  <a:cubicBezTo>
                    <a:pt x="2590119" y="2598231"/>
                    <a:pt x="2560909" y="2627440"/>
                    <a:pt x="2525349" y="2627440"/>
                  </a:cubicBezTo>
                  <a:lnTo>
                    <a:pt x="124460" y="2627440"/>
                  </a:lnTo>
                  <a:cubicBezTo>
                    <a:pt x="88900" y="2627440"/>
                    <a:pt x="59690" y="2598231"/>
                    <a:pt x="59690" y="2562671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2525349" y="59690"/>
                  </a:lnTo>
                  <a:moveTo>
                    <a:pt x="2525349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2562671"/>
                  </a:lnTo>
                  <a:cubicBezTo>
                    <a:pt x="0" y="2631250"/>
                    <a:pt x="55880" y="2687131"/>
                    <a:pt x="124460" y="2687131"/>
                  </a:cubicBezTo>
                  <a:lnTo>
                    <a:pt x="2525349" y="2687131"/>
                  </a:lnTo>
                  <a:cubicBezTo>
                    <a:pt x="2593929" y="2687131"/>
                    <a:pt x="2649809" y="2631250"/>
                    <a:pt x="2649809" y="2562671"/>
                  </a:cubicBezTo>
                  <a:lnTo>
                    <a:pt x="2649809" y="124460"/>
                  </a:lnTo>
                  <a:cubicBezTo>
                    <a:pt x="2649809" y="55880"/>
                    <a:pt x="2593929" y="0"/>
                    <a:pt x="2525349" y="0"/>
                  </a:cubicBezTo>
                  <a:close/>
                </a:path>
              </a:pathLst>
            </a:custGeom>
            <a:solidFill>
              <a:srgbClr val="494F56"/>
            </a:solid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9736253" y="1028700"/>
            <a:ext cx="7730895" cy="3033389"/>
          </a:xfrm>
          <a:custGeom>
            <a:avLst/>
            <a:gdLst/>
            <a:ahLst/>
            <a:cxnLst/>
            <a:rect r="r" b="b" t="t" l="l"/>
            <a:pathLst>
              <a:path h="3033389" w="7730895">
                <a:moveTo>
                  <a:pt x="0" y="0"/>
                </a:moveTo>
                <a:lnTo>
                  <a:pt x="7730894" y="0"/>
                </a:lnTo>
                <a:lnTo>
                  <a:pt x="7730894" y="3033389"/>
                </a:lnTo>
                <a:lnTo>
                  <a:pt x="0" y="30333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0" y="3084172"/>
            <a:ext cx="9010175" cy="6174128"/>
          </a:xfrm>
          <a:custGeom>
            <a:avLst/>
            <a:gdLst/>
            <a:ahLst/>
            <a:cxnLst/>
            <a:rect r="r" b="b" t="t" l="l"/>
            <a:pathLst>
              <a:path h="6174128" w="9010175">
                <a:moveTo>
                  <a:pt x="0" y="0"/>
                </a:moveTo>
                <a:lnTo>
                  <a:pt x="9010175" y="0"/>
                </a:lnTo>
                <a:lnTo>
                  <a:pt x="9010175" y="6174128"/>
                </a:lnTo>
                <a:lnTo>
                  <a:pt x="0" y="617412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92462" y="1754344"/>
            <a:ext cx="6693495" cy="778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439"/>
              </a:lnSpc>
            </a:pPr>
            <a:r>
              <a:rPr lang="en-US" sz="4599">
                <a:solidFill>
                  <a:srgbClr val="383E48"/>
                </a:solidFill>
                <a:latin typeface="Canva Sans Bold"/>
              </a:rPr>
              <a:t>Purchases VS Amount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063492" y="3976364"/>
            <a:ext cx="5964039" cy="795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79"/>
              </a:lnSpc>
              <a:spcBef>
                <a:spcPct val="0"/>
              </a:spcBef>
            </a:pPr>
            <a:r>
              <a:rPr lang="en-US" sz="4699">
                <a:solidFill>
                  <a:srgbClr val="383E48"/>
                </a:solidFill>
                <a:latin typeface="Canva Sans Bold"/>
              </a:rPr>
              <a:t>Revelations-Insights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736253" y="4712254"/>
            <a:ext cx="6936650" cy="3207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39"/>
              </a:lnSpc>
              <a:spcBef>
                <a:spcPct val="0"/>
              </a:spcBef>
            </a:pPr>
            <a:r>
              <a:rPr lang="en-US" sz="4599">
                <a:solidFill>
                  <a:srgbClr val="383E48"/>
                </a:solidFill>
                <a:latin typeface="Canva Sans"/>
              </a:rPr>
              <a:t>Highest frequency of orders are being made from social media purchases.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CC99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944100" y="1840069"/>
            <a:ext cx="7315200" cy="7418231"/>
            <a:chOff x="0" y="0"/>
            <a:chExt cx="2649809" cy="268713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31750" y="31750"/>
              <a:ext cx="2586309" cy="2623630"/>
            </a:xfrm>
            <a:custGeom>
              <a:avLst/>
              <a:gdLst/>
              <a:ahLst/>
              <a:cxnLst/>
              <a:rect r="r" b="b" t="t" l="l"/>
              <a:pathLst>
                <a:path h="2623630" w="2586309">
                  <a:moveTo>
                    <a:pt x="2493599" y="2623630"/>
                  </a:moveTo>
                  <a:lnTo>
                    <a:pt x="92710" y="2623630"/>
                  </a:lnTo>
                  <a:cubicBezTo>
                    <a:pt x="41910" y="2623630"/>
                    <a:pt x="0" y="2581720"/>
                    <a:pt x="0" y="2530920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2492329" y="0"/>
                  </a:lnTo>
                  <a:cubicBezTo>
                    <a:pt x="2543129" y="0"/>
                    <a:pt x="2585039" y="41910"/>
                    <a:pt x="2585039" y="92710"/>
                  </a:cubicBezTo>
                  <a:lnTo>
                    <a:pt x="2585039" y="2529650"/>
                  </a:lnTo>
                  <a:cubicBezTo>
                    <a:pt x="2586309" y="2581720"/>
                    <a:pt x="2544399" y="2623630"/>
                    <a:pt x="2493599" y="2623630"/>
                  </a:cubicBezTo>
                  <a:close/>
                </a:path>
              </a:pathLst>
            </a:custGeom>
            <a:solidFill>
              <a:srgbClr val="FAE8E0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649809" cy="2687131"/>
            </a:xfrm>
            <a:custGeom>
              <a:avLst/>
              <a:gdLst/>
              <a:ahLst/>
              <a:cxnLst/>
              <a:rect r="r" b="b" t="t" l="l"/>
              <a:pathLst>
                <a:path h="2687131" w="2649809">
                  <a:moveTo>
                    <a:pt x="2525349" y="59690"/>
                  </a:moveTo>
                  <a:cubicBezTo>
                    <a:pt x="2560909" y="59690"/>
                    <a:pt x="2590119" y="88900"/>
                    <a:pt x="2590119" y="124460"/>
                  </a:cubicBezTo>
                  <a:lnTo>
                    <a:pt x="2590119" y="2562671"/>
                  </a:lnTo>
                  <a:cubicBezTo>
                    <a:pt x="2590119" y="2598231"/>
                    <a:pt x="2560909" y="2627440"/>
                    <a:pt x="2525349" y="2627440"/>
                  </a:cubicBezTo>
                  <a:lnTo>
                    <a:pt x="124460" y="2627440"/>
                  </a:lnTo>
                  <a:cubicBezTo>
                    <a:pt x="88900" y="2627440"/>
                    <a:pt x="59690" y="2598231"/>
                    <a:pt x="59690" y="2562671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2525349" y="59690"/>
                  </a:lnTo>
                  <a:moveTo>
                    <a:pt x="2525349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2562671"/>
                  </a:lnTo>
                  <a:cubicBezTo>
                    <a:pt x="0" y="2631250"/>
                    <a:pt x="55880" y="2687131"/>
                    <a:pt x="124460" y="2687131"/>
                  </a:cubicBezTo>
                  <a:lnTo>
                    <a:pt x="2525349" y="2687131"/>
                  </a:lnTo>
                  <a:cubicBezTo>
                    <a:pt x="2593929" y="2687131"/>
                    <a:pt x="2649809" y="2631250"/>
                    <a:pt x="2649809" y="2562671"/>
                  </a:cubicBezTo>
                  <a:lnTo>
                    <a:pt x="2649809" y="124460"/>
                  </a:lnTo>
                  <a:cubicBezTo>
                    <a:pt x="2649809" y="55880"/>
                    <a:pt x="2593929" y="0"/>
                    <a:pt x="2525349" y="0"/>
                  </a:cubicBezTo>
                  <a:close/>
                </a:path>
              </a:pathLst>
            </a:custGeom>
            <a:solidFill>
              <a:srgbClr val="494F56"/>
            </a:solid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9629324" y="1028700"/>
            <a:ext cx="7944752" cy="3117301"/>
          </a:xfrm>
          <a:custGeom>
            <a:avLst/>
            <a:gdLst/>
            <a:ahLst/>
            <a:cxnLst/>
            <a:rect r="r" b="b" t="t" l="l"/>
            <a:pathLst>
              <a:path h="3117301" w="7944752">
                <a:moveTo>
                  <a:pt x="0" y="0"/>
                </a:moveTo>
                <a:lnTo>
                  <a:pt x="7944752" y="0"/>
                </a:lnTo>
                <a:lnTo>
                  <a:pt x="7944752" y="3117301"/>
                </a:lnTo>
                <a:lnTo>
                  <a:pt x="0" y="31173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13093" y="3084172"/>
            <a:ext cx="8930907" cy="6174128"/>
          </a:xfrm>
          <a:custGeom>
            <a:avLst/>
            <a:gdLst/>
            <a:ahLst/>
            <a:cxnLst/>
            <a:rect r="r" b="b" t="t" l="l"/>
            <a:pathLst>
              <a:path h="6174128" w="8930907">
                <a:moveTo>
                  <a:pt x="0" y="0"/>
                </a:moveTo>
                <a:lnTo>
                  <a:pt x="8930907" y="0"/>
                </a:lnTo>
                <a:lnTo>
                  <a:pt x="8930907" y="6174128"/>
                </a:lnTo>
                <a:lnTo>
                  <a:pt x="0" y="617412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9629324" y="1825350"/>
            <a:ext cx="7944752" cy="1562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  <a:spcBef>
                <a:spcPct val="0"/>
              </a:spcBef>
            </a:pPr>
            <a:r>
              <a:rPr lang="en-US" sz="4500">
                <a:solidFill>
                  <a:srgbClr val="383E48"/>
                </a:solidFill>
                <a:latin typeface="Canva Sans Bold"/>
              </a:rPr>
              <a:t>Amount vs Kids home(grouped by TEENS)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944100" y="3738176"/>
            <a:ext cx="7315200" cy="35458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36"/>
              </a:lnSpc>
            </a:pPr>
            <a:r>
              <a:rPr lang="en-US" sz="4025">
                <a:solidFill>
                  <a:srgbClr val="383E48"/>
                </a:solidFill>
                <a:latin typeface="Canva Sans Bold"/>
              </a:rPr>
              <a:t>Key Insights:</a:t>
            </a:r>
          </a:p>
          <a:p>
            <a:pPr algn="ctr">
              <a:lnSpc>
                <a:spcPts val="5636"/>
              </a:lnSpc>
              <a:spcBef>
                <a:spcPct val="0"/>
              </a:spcBef>
            </a:pPr>
            <a:r>
              <a:rPr lang="en-US" sz="4025">
                <a:solidFill>
                  <a:srgbClr val="383E48"/>
                </a:solidFill>
                <a:latin typeface="Canva Sans"/>
              </a:rPr>
              <a:t>Households with no kids are spending much Amount and TEENS increment also decreases the Amount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>
  <p:cSld>
    <p:bg>
      <p:bgPr>
        <a:solidFill>
          <a:srgbClr val="D8908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2228929"/>
            <a:ext cx="16230600" cy="7029371"/>
            <a:chOff x="0" y="0"/>
            <a:chExt cx="5879264" cy="254627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31750" y="31750"/>
              <a:ext cx="5815764" cy="2482772"/>
            </a:xfrm>
            <a:custGeom>
              <a:avLst/>
              <a:gdLst/>
              <a:ahLst/>
              <a:cxnLst/>
              <a:rect r="r" b="b" t="t" l="l"/>
              <a:pathLst>
                <a:path h="2482772" w="5815764">
                  <a:moveTo>
                    <a:pt x="5723054" y="2482772"/>
                  </a:moveTo>
                  <a:lnTo>
                    <a:pt x="92710" y="2482772"/>
                  </a:lnTo>
                  <a:cubicBezTo>
                    <a:pt x="41910" y="2482772"/>
                    <a:pt x="0" y="2440862"/>
                    <a:pt x="0" y="2390062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5721784" y="0"/>
                  </a:lnTo>
                  <a:cubicBezTo>
                    <a:pt x="5772584" y="0"/>
                    <a:pt x="5814494" y="41910"/>
                    <a:pt x="5814494" y="92710"/>
                  </a:cubicBezTo>
                  <a:lnTo>
                    <a:pt x="5814494" y="2388793"/>
                  </a:lnTo>
                  <a:cubicBezTo>
                    <a:pt x="5815764" y="2440862"/>
                    <a:pt x="5773854" y="2482772"/>
                    <a:pt x="5723054" y="2482772"/>
                  </a:cubicBezTo>
                  <a:close/>
                </a:path>
              </a:pathLst>
            </a:custGeom>
            <a:solidFill>
              <a:srgbClr val="FAE8E0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879264" cy="2546273"/>
            </a:xfrm>
            <a:custGeom>
              <a:avLst/>
              <a:gdLst/>
              <a:ahLst/>
              <a:cxnLst/>
              <a:rect r="r" b="b" t="t" l="l"/>
              <a:pathLst>
                <a:path h="2546273" w="5879264">
                  <a:moveTo>
                    <a:pt x="5754804" y="59690"/>
                  </a:moveTo>
                  <a:cubicBezTo>
                    <a:pt x="5790364" y="59690"/>
                    <a:pt x="5819574" y="88900"/>
                    <a:pt x="5819574" y="124460"/>
                  </a:cubicBezTo>
                  <a:lnTo>
                    <a:pt x="5819574" y="2421813"/>
                  </a:lnTo>
                  <a:cubicBezTo>
                    <a:pt x="5819574" y="2457373"/>
                    <a:pt x="5790364" y="2486583"/>
                    <a:pt x="5754804" y="2486583"/>
                  </a:cubicBezTo>
                  <a:lnTo>
                    <a:pt x="124460" y="2486583"/>
                  </a:lnTo>
                  <a:cubicBezTo>
                    <a:pt x="88900" y="2486583"/>
                    <a:pt x="59690" y="2457373"/>
                    <a:pt x="59690" y="2421813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5754804" y="59690"/>
                  </a:lnTo>
                  <a:moveTo>
                    <a:pt x="5754804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2421813"/>
                  </a:lnTo>
                  <a:cubicBezTo>
                    <a:pt x="0" y="2490393"/>
                    <a:pt x="55880" y="2546273"/>
                    <a:pt x="124460" y="2546273"/>
                  </a:cubicBezTo>
                  <a:lnTo>
                    <a:pt x="5754804" y="2546273"/>
                  </a:lnTo>
                  <a:cubicBezTo>
                    <a:pt x="5823384" y="2546273"/>
                    <a:pt x="5879264" y="2490393"/>
                    <a:pt x="5879264" y="2421813"/>
                  </a:cubicBezTo>
                  <a:lnTo>
                    <a:pt x="5879264" y="124460"/>
                  </a:lnTo>
                  <a:cubicBezTo>
                    <a:pt x="5879264" y="55880"/>
                    <a:pt x="5823384" y="0"/>
                    <a:pt x="5754804" y="0"/>
                  </a:cubicBezTo>
                  <a:close/>
                </a:path>
              </a:pathLst>
            </a:custGeom>
            <a:solidFill>
              <a:srgbClr val="494F56"/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1814385" y="2879764"/>
            <a:ext cx="14659231" cy="5632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600"/>
              </a:lnSpc>
            </a:pPr>
            <a:r>
              <a:rPr lang="en-US" sz="4000">
                <a:solidFill>
                  <a:srgbClr val="383E48"/>
                </a:solidFill>
                <a:latin typeface="Aristotelica Pro"/>
              </a:rPr>
              <a:t>1. Negative Correlation between Amount Spent and Number of Children at Home</a:t>
            </a:r>
          </a:p>
          <a:p>
            <a:pPr algn="just">
              <a:lnSpc>
                <a:spcPts val="5600"/>
              </a:lnSpc>
            </a:pPr>
            <a:r>
              <a:rPr lang="en-US" sz="4000">
                <a:solidFill>
                  <a:srgbClr val="383E48"/>
                </a:solidFill>
                <a:latin typeface="Aristotelica Pro"/>
              </a:rPr>
              <a:t>2. Increasing Income Linked to Higher Social Media Purchases</a:t>
            </a:r>
          </a:p>
          <a:p>
            <a:pPr algn="just">
              <a:lnSpc>
                <a:spcPts val="5600"/>
              </a:lnSpc>
            </a:pPr>
            <a:r>
              <a:rPr lang="en-US" sz="4000">
                <a:solidFill>
                  <a:srgbClr val="383E48"/>
                </a:solidFill>
                <a:latin typeface="Aristotelica Pro"/>
              </a:rPr>
              <a:t>3. More Children at Home Associated with Lower Income Levels</a:t>
            </a:r>
          </a:p>
          <a:p>
            <a:pPr algn="just">
              <a:lnSpc>
                <a:spcPts val="5600"/>
              </a:lnSpc>
            </a:pPr>
            <a:r>
              <a:rPr lang="en-US" sz="4000">
                <a:solidFill>
                  <a:srgbClr val="383E48"/>
                </a:solidFill>
                <a:latin typeface="Aristotelica Pro"/>
              </a:rPr>
              <a:t>4. Spending Patterns Based on Education Level</a:t>
            </a:r>
          </a:p>
          <a:p>
            <a:pPr algn="just">
              <a:lnSpc>
                <a:spcPts val="5600"/>
              </a:lnSpc>
            </a:pPr>
            <a:r>
              <a:rPr lang="en-US" sz="4000">
                <a:solidFill>
                  <a:srgbClr val="383E48"/>
                </a:solidFill>
                <a:latin typeface="Aristotelica Pro"/>
              </a:rPr>
              <a:t>5. Absurd Section Spending Behavior</a:t>
            </a:r>
          </a:p>
          <a:p>
            <a:pPr algn="just">
              <a:lnSpc>
                <a:spcPts val="5600"/>
              </a:lnSpc>
            </a:pPr>
            <a:r>
              <a:rPr lang="en-US" sz="4000">
                <a:solidFill>
                  <a:srgbClr val="383E48"/>
                </a:solidFill>
                <a:latin typeface="Aristotelica Pro"/>
              </a:rPr>
              <a:t>6. Similar Distribution of Social Media and Website Purchases Across Education Levels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876300"/>
            <a:ext cx="16230600" cy="13023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639"/>
              </a:lnSpc>
            </a:pPr>
            <a:r>
              <a:rPr lang="en-US" sz="7599">
                <a:solidFill>
                  <a:srgbClr val="383E48"/>
                </a:solidFill>
                <a:latin typeface="Aristotelica Pro Bold"/>
              </a:rPr>
              <a:t>GRAPH INTERPRETATION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4777443">
            <a:off x="10947433" y="-353541"/>
            <a:ext cx="830578" cy="2454404"/>
          </a:xfrm>
          <a:custGeom>
            <a:avLst/>
            <a:gdLst/>
            <a:ahLst/>
            <a:cxnLst/>
            <a:rect r="r" b="b" t="t" l="l"/>
            <a:pathLst>
              <a:path h="2454404" w="830578">
                <a:moveTo>
                  <a:pt x="0" y="0"/>
                </a:moveTo>
                <a:lnTo>
                  <a:pt x="830577" y="0"/>
                </a:lnTo>
                <a:lnTo>
                  <a:pt x="830577" y="2454404"/>
                </a:lnTo>
                <a:lnTo>
                  <a:pt x="0" y="24544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5648105" y="9258300"/>
            <a:ext cx="1611195" cy="182685"/>
            <a:chOff x="0" y="0"/>
            <a:chExt cx="3785870" cy="42926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-5080"/>
              <a:ext cx="3785870" cy="434340"/>
            </a:xfrm>
            <a:custGeom>
              <a:avLst/>
              <a:gdLst/>
              <a:ahLst/>
              <a:cxnLst/>
              <a:rect r="r" b="b" t="t" l="l"/>
              <a:pathLst>
                <a:path h="434340" w="3785870">
                  <a:moveTo>
                    <a:pt x="3768090" y="187960"/>
                  </a:moveTo>
                  <a:lnTo>
                    <a:pt x="3506470" y="11430"/>
                  </a:lnTo>
                  <a:cubicBezTo>
                    <a:pt x="3488690" y="0"/>
                    <a:pt x="3465830" y="3810"/>
                    <a:pt x="3453130" y="21590"/>
                  </a:cubicBezTo>
                  <a:cubicBezTo>
                    <a:pt x="3441700" y="39370"/>
                    <a:pt x="3445510" y="62230"/>
                    <a:pt x="3463290" y="74930"/>
                  </a:cubicBezTo>
                  <a:lnTo>
                    <a:pt x="3622040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3622040" y="257810"/>
                  </a:lnTo>
                  <a:lnTo>
                    <a:pt x="3463290" y="364490"/>
                  </a:lnTo>
                  <a:cubicBezTo>
                    <a:pt x="3445510" y="375920"/>
                    <a:pt x="3441700" y="400050"/>
                    <a:pt x="3453130" y="417830"/>
                  </a:cubicBezTo>
                  <a:cubicBezTo>
                    <a:pt x="3460750" y="429260"/>
                    <a:pt x="3472180" y="434340"/>
                    <a:pt x="3484880" y="434340"/>
                  </a:cubicBezTo>
                  <a:cubicBezTo>
                    <a:pt x="3492500" y="434340"/>
                    <a:pt x="3500120" y="431800"/>
                    <a:pt x="3506470" y="427990"/>
                  </a:cubicBezTo>
                  <a:lnTo>
                    <a:pt x="3769360" y="251460"/>
                  </a:lnTo>
                  <a:cubicBezTo>
                    <a:pt x="3779520" y="243840"/>
                    <a:pt x="3785870" y="232410"/>
                    <a:pt x="3785870" y="219710"/>
                  </a:cubicBezTo>
                  <a:cubicBezTo>
                    <a:pt x="3785870" y="207010"/>
                    <a:pt x="3779520" y="195580"/>
                    <a:pt x="3768090" y="18796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16910263" y="695464"/>
            <a:ext cx="666472" cy="666472"/>
            <a:chOff x="-2540" y="-2540"/>
            <a:chExt cx="6355080" cy="635508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-2540" y="-2540"/>
              <a:ext cx="6355080" cy="6355080"/>
            </a:xfrm>
            <a:custGeom>
              <a:avLst/>
              <a:gdLst/>
              <a:ahLst/>
              <a:cxnLst/>
              <a:rect r="r" b="b" t="t" l="l"/>
              <a:pathLst>
                <a:path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10844140" y="1912502"/>
            <a:ext cx="7171973" cy="6260983"/>
          </a:xfrm>
          <a:custGeom>
            <a:avLst/>
            <a:gdLst/>
            <a:ahLst/>
            <a:cxnLst/>
            <a:rect r="r" b="b" t="t" l="l"/>
            <a:pathLst>
              <a:path h="6260983" w="7171973">
                <a:moveTo>
                  <a:pt x="0" y="0"/>
                </a:moveTo>
                <a:lnTo>
                  <a:pt x="7171973" y="0"/>
                </a:lnTo>
                <a:lnTo>
                  <a:pt x="7171973" y="6260983"/>
                </a:lnTo>
                <a:lnTo>
                  <a:pt x="0" y="626098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303738" y="2061649"/>
            <a:ext cx="10172700" cy="6317782"/>
          </a:xfrm>
          <a:custGeom>
            <a:avLst/>
            <a:gdLst/>
            <a:ahLst/>
            <a:cxnLst/>
            <a:rect r="r" b="b" t="t" l="l"/>
            <a:pathLst>
              <a:path h="6317782" w="10172700">
                <a:moveTo>
                  <a:pt x="0" y="0"/>
                </a:moveTo>
                <a:lnTo>
                  <a:pt x="10172700" y="0"/>
                </a:lnTo>
                <a:lnTo>
                  <a:pt x="10172700" y="6317782"/>
                </a:lnTo>
                <a:lnTo>
                  <a:pt x="0" y="631778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-565397">
            <a:off x="10493559" y="613724"/>
            <a:ext cx="1729385" cy="4634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54"/>
              </a:lnSpc>
              <a:spcBef>
                <a:spcPct val="0"/>
              </a:spcBef>
            </a:pPr>
            <a:r>
              <a:rPr lang="en-US" sz="2681">
                <a:solidFill>
                  <a:srgbClr val="F4592F"/>
                </a:solidFill>
                <a:latin typeface="Sanchez"/>
              </a:rPr>
              <a:t>YES / NO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481872" y="1740100"/>
            <a:ext cx="4971830" cy="306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 spc="252">
                <a:solidFill>
                  <a:srgbClr val="000000"/>
                </a:solidFill>
                <a:latin typeface="Sanchez"/>
              </a:rPr>
              <a:t>TESTIBG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6994225" y="826036"/>
            <a:ext cx="498549" cy="3577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sz="2100" spc="126">
                <a:solidFill>
                  <a:srgbClr val="000000"/>
                </a:solidFill>
                <a:latin typeface="Anonymous Pro Bold"/>
              </a:rPr>
              <a:t>03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CC99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87712" y="380317"/>
            <a:ext cx="8116349" cy="5143500"/>
          </a:xfrm>
          <a:custGeom>
            <a:avLst/>
            <a:gdLst/>
            <a:ahLst/>
            <a:cxnLst/>
            <a:rect r="r" b="b" t="t" l="l"/>
            <a:pathLst>
              <a:path h="5143500" w="8116349">
                <a:moveTo>
                  <a:pt x="0" y="0"/>
                </a:moveTo>
                <a:lnTo>
                  <a:pt x="8116349" y="0"/>
                </a:lnTo>
                <a:lnTo>
                  <a:pt x="8116349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902556" y="5694179"/>
            <a:ext cx="10171651" cy="4578720"/>
          </a:xfrm>
          <a:custGeom>
            <a:avLst/>
            <a:gdLst/>
            <a:ahLst/>
            <a:cxnLst/>
            <a:rect r="r" b="b" t="t" l="l"/>
            <a:pathLst>
              <a:path h="4578720" w="10171651">
                <a:moveTo>
                  <a:pt x="0" y="0"/>
                </a:moveTo>
                <a:lnTo>
                  <a:pt x="10171651" y="0"/>
                </a:lnTo>
                <a:lnTo>
                  <a:pt x="10171651" y="4578721"/>
                </a:lnTo>
                <a:lnTo>
                  <a:pt x="0" y="457872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88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531106" y="-847966"/>
            <a:ext cx="20789483" cy="13084290"/>
          </a:xfrm>
          <a:custGeom>
            <a:avLst/>
            <a:gdLst/>
            <a:ahLst/>
            <a:cxnLst/>
            <a:rect r="r" b="b" t="t" l="l"/>
            <a:pathLst>
              <a:path h="13084290" w="20789483">
                <a:moveTo>
                  <a:pt x="0" y="0"/>
                </a:moveTo>
                <a:lnTo>
                  <a:pt x="20789483" y="0"/>
                </a:lnTo>
                <a:lnTo>
                  <a:pt x="20789483" y="13084290"/>
                </a:lnTo>
                <a:lnTo>
                  <a:pt x="0" y="130842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3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330141" y="524886"/>
            <a:ext cx="9744066" cy="4854362"/>
          </a:xfrm>
          <a:custGeom>
            <a:avLst/>
            <a:gdLst/>
            <a:ahLst/>
            <a:cxnLst/>
            <a:rect r="r" b="b" t="t" l="l"/>
            <a:pathLst>
              <a:path h="4854362" w="9744066">
                <a:moveTo>
                  <a:pt x="0" y="0"/>
                </a:moveTo>
                <a:lnTo>
                  <a:pt x="9744066" y="0"/>
                </a:lnTo>
                <a:lnTo>
                  <a:pt x="9744066" y="4854362"/>
                </a:lnTo>
                <a:lnTo>
                  <a:pt x="0" y="485436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139" t="0" r="-1139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87712" y="7314806"/>
            <a:ext cx="7540926" cy="11755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582483" indent="-291242" lvl="1">
              <a:lnSpc>
                <a:spcPts val="4856"/>
              </a:lnSpc>
              <a:buFont typeface="Arial"/>
              <a:buChar char="•"/>
            </a:pPr>
            <a:r>
              <a:rPr lang="en-US" sz="2697">
                <a:solidFill>
                  <a:srgbClr val="8C52FF"/>
                </a:solidFill>
                <a:latin typeface="Canva Sans Bold"/>
              </a:rPr>
              <a:t>Adding new  required columns for better understanding and visualizations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>
  <p:cSld>
    <p:bg>
      <p:bgPr>
        <a:solidFill>
          <a:srgbClr val="ECC99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382433" y="596582"/>
            <a:ext cx="10436857" cy="778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39"/>
              </a:lnSpc>
              <a:spcBef>
                <a:spcPct val="0"/>
              </a:spcBef>
            </a:pPr>
            <a:r>
              <a:rPr lang="en-US" sz="4599">
                <a:solidFill>
                  <a:srgbClr val="000000"/>
                </a:solidFill>
                <a:latin typeface="Canva Sans"/>
              </a:rPr>
              <a:t> </a:t>
            </a:r>
            <a:r>
              <a:rPr lang="en-US" sz="4599">
                <a:solidFill>
                  <a:srgbClr val="000000"/>
                </a:solidFill>
                <a:latin typeface="Canva Sans Bold"/>
              </a:rPr>
              <a:t>New columns and measures: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450532" y="2124093"/>
            <a:ext cx="8941136" cy="79036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855534" indent="-427767" lvl="1">
              <a:lnSpc>
                <a:spcPts val="5547"/>
              </a:lnSpc>
              <a:buFont typeface="Arial"/>
              <a:buChar char="•"/>
            </a:pPr>
            <a:r>
              <a:rPr lang="en-US" sz="3962">
                <a:solidFill>
                  <a:srgbClr val="383E48"/>
                </a:solidFill>
                <a:latin typeface="Canva Sans Bold"/>
              </a:rPr>
              <a:t>AOF (Average Order Frequency):</a:t>
            </a:r>
          </a:p>
          <a:p>
            <a:pPr>
              <a:lnSpc>
                <a:spcPts val="5185"/>
              </a:lnSpc>
            </a:pPr>
            <a:r>
              <a:rPr lang="en-US" sz="3704">
                <a:solidFill>
                  <a:srgbClr val="383E48"/>
                </a:solidFill>
                <a:latin typeface="Canva Sans"/>
              </a:rPr>
              <a:t>      </a:t>
            </a:r>
            <a:r>
              <a:rPr lang="en-US" sz="3704">
                <a:solidFill>
                  <a:srgbClr val="383E48"/>
                </a:solidFill>
                <a:latin typeface="Canva Sans"/>
              </a:rPr>
              <a:t>Total purchases / Number of customers</a:t>
            </a:r>
          </a:p>
          <a:p>
            <a:pPr marL="799741" indent="-399871" lvl="1">
              <a:lnSpc>
                <a:spcPts val="5185"/>
              </a:lnSpc>
              <a:buFont typeface="Arial"/>
              <a:buChar char="•"/>
            </a:pPr>
            <a:r>
              <a:rPr lang="en-US" sz="3704">
                <a:solidFill>
                  <a:srgbClr val="383E48"/>
                </a:solidFill>
                <a:latin typeface="Canva Sans Bold"/>
              </a:rPr>
              <a:t>AOS (Average Order Size):</a:t>
            </a:r>
          </a:p>
          <a:p>
            <a:pPr>
              <a:lnSpc>
                <a:spcPts val="5185"/>
              </a:lnSpc>
            </a:pPr>
            <a:r>
              <a:rPr lang="en-US" sz="3704">
                <a:solidFill>
                  <a:srgbClr val="383E48"/>
                </a:solidFill>
                <a:latin typeface="Canva Sans"/>
              </a:rPr>
              <a:t>       Total Amount / Total purchases</a:t>
            </a:r>
          </a:p>
          <a:p>
            <a:pPr marL="799741" indent="-399871" lvl="1">
              <a:lnSpc>
                <a:spcPts val="5185"/>
              </a:lnSpc>
              <a:buFont typeface="Arial"/>
              <a:buChar char="•"/>
            </a:pPr>
            <a:r>
              <a:rPr lang="en-US" sz="3704">
                <a:solidFill>
                  <a:srgbClr val="383E48"/>
                </a:solidFill>
                <a:latin typeface="Canva Sans Bold"/>
              </a:rPr>
              <a:t>ACV (Average Customer Value):</a:t>
            </a:r>
          </a:p>
          <a:p>
            <a:pPr>
              <a:lnSpc>
                <a:spcPts val="5185"/>
              </a:lnSpc>
            </a:pPr>
            <a:r>
              <a:rPr lang="en-US" sz="3704">
                <a:solidFill>
                  <a:srgbClr val="383E48"/>
                </a:solidFill>
                <a:latin typeface="Canva Sans"/>
              </a:rPr>
              <a:t>       AOS *AOF</a:t>
            </a:r>
          </a:p>
          <a:p>
            <a:pPr marL="799741" indent="-399871" lvl="1">
              <a:lnSpc>
                <a:spcPts val="5185"/>
              </a:lnSpc>
              <a:buFont typeface="Arial"/>
              <a:buChar char="•"/>
            </a:pPr>
            <a:r>
              <a:rPr lang="en-US" sz="3704">
                <a:solidFill>
                  <a:srgbClr val="383E48"/>
                </a:solidFill>
                <a:latin typeface="Canva Sans Bold"/>
              </a:rPr>
              <a:t>ACL (Average Customer Lifetime):</a:t>
            </a:r>
          </a:p>
          <a:p>
            <a:pPr>
              <a:lnSpc>
                <a:spcPts val="5185"/>
              </a:lnSpc>
            </a:pPr>
            <a:r>
              <a:rPr lang="en-US" sz="3704">
                <a:solidFill>
                  <a:srgbClr val="383E48"/>
                </a:solidFill>
                <a:latin typeface="Canva Sans"/>
              </a:rPr>
              <a:t>      Customer Lifetime/ Number of customers</a:t>
            </a:r>
          </a:p>
          <a:p>
            <a:pPr marL="799741" indent="-399871" lvl="1">
              <a:lnSpc>
                <a:spcPts val="5185"/>
              </a:lnSpc>
              <a:buFont typeface="Arial"/>
              <a:buChar char="•"/>
            </a:pPr>
            <a:r>
              <a:rPr lang="en-US" sz="3704">
                <a:solidFill>
                  <a:srgbClr val="383E48"/>
                </a:solidFill>
                <a:latin typeface="Canva Sans Bold"/>
              </a:rPr>
              <a:t>CLV(Customer Lifetime Value):</a:t>
            </a:r>
          </a:p>
          <a:p>
            <a:pPr>
              <a:lnSpc>
                <a:spcPts val="5185"/>
              </a:lnSpc>
            </a:pPr>
            <a:r>
              <a:rPr lang="en-US" sz="3704">
                <a:solidFill>
                  <a:srgbClr val="383E48"/>
                </a:solidFill>
                <a:latin typeface="Canva Sans"/>
              </a:rPr>
              <a:t>       ACL *ACV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9651115" y="2133618"/>
            <a:ext cx="8114456" cy="70975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97333" indent="-398667" lvl="1">
              <a:lnSpc>
                <a:spcPts val="5170"/>
              </a:lnSpc>
              <a:buFont typeface="Arial"/>
              <a:buChar char="•"/>
            </a:pPr>
            <a:r>
              <a:rPr lang="en-US" sz="3693">
                <a:solidFill>
                  <a:srgbClr val="383E48"/>
                </a:solidFill>
                <a:latin typeface="Canva Sans Bold"/>
              </a:rPr>
              <a:t>Adjusted amount</a:t>
            </a:r>
            <a:r>
              <a:rPr lang="en-US" sz="3693">
                <a:solidFill>
                  <a:srgbClr val="383E48"/>
                </a:solidFill>
                <a:latin typeface="Canva Sans"/>
              </a:rPr>
              <a:t>:</a:t>
            </a:r>
          </a:p>
          <a:p>
            <a:pPr>
              <a:lnSpc>
                <a:spcPts val="5170"/>
              </a:lnSpc>
            </a:pPr>
            <a:r>
              <a:rPr lang="en-US" sz="3693">
                <a:solidFill>
                  <a:srgbClr val="383E48"/>
                </a:solidFill>
                <a:latin typeface="Canva Sans"/>
              </a:rPr>
              <a:t>        New amount column where amount =0 is replaced with AOS * Number of purchases</a:t>
            </a:r>
          </a:p>
          <a:p>
            <a:pPr marL="797333" indent="-398667" lvl="1">
              <a:lnSpc>
                <a:spcPts val="5170"/>
              </a:lnSpc>
              <a:buFont typeface="Arial"/>
              <a:buChar char="•"/>
            </a:pPr>
            <a:r>
              <a:rPr lang="en-US" sz="3693">
                <a:solidFill>
                  <a:srgbClr val="383E48"/>
                </a:solidFill>
                <a:latin typeface="Canva Sans Bold"/>
              </a:rPr>
              <a:t>Customer Lifetime(in years):</a:t>
            </a:r>
          </a:p>
          <a:p>
            <a:pPr>
              <a:lnSpc>
                <a:spcPts val="5170"/>
              </a:lnSpc>
            </a:pPr>
            <a:r>
              <a:rPr lang="en-US" sz="3693">
                <a:solidFill>
                  <a:srgbClr val="383E48"/>
                </a:solidFill>
                <a:latin typeface="Canva Sans"/>
              </a:rPr>
              <a:t>      [ (Number of days from First purchase date to the date of analysis)-Recency]/365</a:t>
            </a:r>
          </a:p>
          <a:p>
            <a:pPr marL="797333" indent="-398667" lvl="1">
              <a:lnSpc>
                <a:spcPts val="5170"/>
              </a:lnSpc>
              <a:buFont typeface="Arial"/>
              <a:buChar char="•"/>
            </a:pPr>
            <a:r>
              <a:rPr lang="en-US" sz="3693">
                <a:solidFill>
                  <a:srgbClr val="383E48"/>
                </a:solidFill>
                <a:latin typeface="Canva Sans Bold"/>
              </a:rPr>
              <a:t>Total Purchase Frequency:</a:t>
            </a:r>
          </a:p>
          <a:p>
            <a:pPr>
              <a:lnSpc>
                <a:spcPts val="5170"/>
              </a:lnSpc>
            </a:pPr>
            <a:r>
              <a:rPr lang="en-US" sz="3693">
                <a:solidFill>
                  <a:srgbClr val="383E48"/>
                </a:solidFill>
                <a:latin typeface="Canva Sans"/>
              </a:rPr>
              <a:t>         Total purchases by customer/Customer lifetime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CC99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4073263"/>
            <a:ext cx="10012194" cy="1416288"/>
          </a:xfrm>
          <a:custGeom>
            <a:avLst/>
            <a:gdLst/>
            <a:ahLst/>
            <a:cxnLst/>
            <a:rect r="r" b="b" t="t" l="l"/>
            <a:pathLst>
              <a:path h="1416288" w="10012194">
                <a:moveTo>
                  <a:pt x="0" y="0"/>
                </a:moveTo>
                <a:lnTo>
                  <a:pt x="10012194" y="0"/>
                </a:lnTo>
                <a:lnTo>
                  <a:pt x="10012194" y="1416287"/>
                </a:lnTo>
                <a:lnTo>
                  <a:pt x="0" y="14162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28" t="0" r="-2747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202957"/>
            <a:ext cx="10226927" cy="3870306"/>
          </a:xfrm>
          <a:custGeom>
            <a:avLst/>
            <a:gdLst/>
            <a:ahLst/>
            <a:cxnLst/>
            <a:rect r="r" b="b" t="t" l="l"/>
            <a:pathLst>
              <a:path h="3870306" w="10226927">
                <a:moveTo>
                  <a:pt x="0" y="0"/>
                </a:moveTo>
                <a:lnTo>
                  <a:pt x="10226927" y="0"/>
                </a:lnTo>
                <a:lnTo>
                  <a:pt x="10226927" y="3870306"/>
                </a:lnTo>
                <a:lnTo>
                  <a:pt x="0" y="387030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109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8999"/>
            </a:blip>
            <a:stretch>
              <a:fillRect l="-6250" t="0" r="-625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376770" y="5195530"/>
            <a:ext cx="7761387" cy="5091470"/>
          </a:xfrm>
          <a:custGeom>
            <a:avLst/>
            <a:gdLst/>
            <a:ahLst/>
            <a:cxnLst/>
            <a:rect r="r" b="b" t="t" l="l"/>
            <a:pathLst>
              <a:path h="5091470" w="7761387">
                <a:moveTo>
                  <a:pt x="0" y="0"/>
                </a:moveTo>
                <a:lnTo>
                  <a:pt x="7761387" y="0"/>
                </a:lnTo>
                <a:lnTo>
                  <a:pt x="7761387" y="5091470"/>
                </a:lnTo>
                <a:lnTo>
                  <a:pt x="0" y="509147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162036" y="479176"/>
            <a:ext cx="8125964" cy="10418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26"/>
              </a:lnSpc>
              <a:spcBef>
                <a:spcPct val="0"/>
              </a:spcBef>
            </a:pPr>
            <a:r>
              <a:rPr lang="en-US" sz="3019">
                <a:solidFill>
                  <a:srgbClr val="000000"/>
                </a:solidFill>
                <a:latin typeface="Canva Sans Bold"/>
              </a:rPr>
              <a:t>A</a:t>
            </a:r>
            <a:r>
              <a:rPr lang="en-US" sz="3019">
                <a:solidFill>
                  <a:srgbClr val="000000"/>
                </a:solidFill>
                <a:latin typeface="Canva Sans Bold"/>
              </a:rPr>
              <a:t>nalyzing the count of IDs over time, broken down by year, quarter, and month.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-74921" y="5826259"/>
            <a:ext cx="10376770" cy="10016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24"/>
              </a:lnSpc>
              <a:spcBef>
                <a:spcPct val="0"/>
              </a:spcBef>
            </a:pPr>
            <a:r>
              <a:rPr lang="en-US" sz="2874">
                <a:solidFill>
                  <a:srgbClr val="000000"/>
                </a:solidFill>
                <a:latin typeface="Canva Sans Bold"/>
              </a:rPr>
              <a:t>A</a:t>
            </a:r>
            <a:r>
              <a:rPr lang="en-US" sz="2874">
                <a:solidFill>
                  <a:srgbClr val="000000"/>
                </a:solidFill>
                <a:latin typeface="Canva Sans Bold"/>
              </a:rPr>
              <a:t>verage number of social media interactions and website visits, respectively, grouped by year and quarter.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69403" y="2071435"/>
            <a:ext cx="7911230" cy="2380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This visualizations provide the distribution of IDs over time, analyzing the trends and patterns at different levels of granularity.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0" y="7117695"/>
            <a:ext cx="10441235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The average amount of purchase on social media and website during specific time periods.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4686" y="8583910"/>
            <a:ext cx="9722821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Social media marketing efforts ,Monitoring trends and changes in customers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CC99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200316" y="5498087"/>
            <a:ext cx="11087684" cy="4426010"/>
          </a:xfrm>
          <a:custGeom>
            <a:avLst/>
            <a:gdLst/>
            <a:ahLst/>
            <a:cxnLst/>
            <a:rect r="r" b="b" t="t" l="l"/>
            <a:pathLst>
              <a:path h="4426010" w="11087684">
                <a:moveTo>
                  <a:pt x="0" y="0"/>
                </a:moveTo>
                <a:lnTo>
                  <a:pt x="11087684" y="0"/>
                </a:lnTo>
                <a:lnTo>
                  <a:pt x="11087684" y="4426010"/>
                </a:lnTo>
                <a:lnTo>
                  <a:pt x="0" y="44260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0999"/>
            </a:blip>
            <a:stretch>
              <a:fillRect l="-30663" t="0" r="-49336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0" y="0"/>
            <a:ext cx="6841378" cy="2552531"/>
          </a:xfrm>
          <a:custGeom>
            <a:avLst/>
            <a:gdLst/>
            <a:ahLst/>
            <a:cxnLst/>
            <a:rect r="r" b="b" t="t" l="l"/>
            <a:pathLst>
              <a:path h="2552531" w="6841378">
                <a:moveTo>
                  <a:pt x="0" y="0"/>
                </a:moveTo>
                <a:lnTo>
                  <a:pt x="6841378" y="0"/>
                </a:lnTo>
                <a:lnTo>
                  <a:pt x="6841378" y="2552531"/>
                </a:lnTo>
                <a:lnTo>
                  <a:pt x="0" y="255253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6758007" y="212919"/>
            <a:ext cx="11529993" cy="5411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02"/>
              </a:lnSpc>
              <a:spcBef>
                <a:spcPct val="0"/>
              </a:spcBef>
            </a:pPr>
            <a:r>
              <a:rPr lang="en-US" sz="3144">
                <a:solidFill>
                  <a:srgbClr val="000000"/>
                </a:solidFill>
                <a:latin typeface="Canva Sans Bold"/>
              </a:rPr>
              <a:t> KPI cards for total social media and website purchases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-12891" y="4772414"/>
            <a:ext cx="7213207" cy="13941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32"/>
              </a:lnSpc>
              <a:spcBef>
                <a:spcPct val="0"/>
              </a:spcBef>
            </a:pPr>
            <a:r>
              <a:rPr lang="en-US" sz="2666">
                <a:solidFill>
                  <a:srgbClr val="000000"/>
                </a:solidFill>
                <a:latin typeface="Canva Sans Bold"/>
              </a:rPr>
              <a:t>T</a:t>
            </a:r>
            <a:r>
              <a:rPr lang="en-US" sz="2666">
                <a:solidFill>
                  <a:srgbClr val="000000"/>
                </a:solidFill>
                <a:latin typeface="Canva Sans Bold"/>
              </a:rPr>
              <a:t>he total social media and website purchases based on the presence of teens and kids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758007" y="962025"/>
            <a:ext cx="11529993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Monitoring the ROI(Return on investment) of social media marketing.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841378" y="2352040"/>
            <a:ext cx="11446622" cy="1780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Comparing the total website purchases with other channels and analyzing the impact of website updates, promotions, user experience.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-12891" y="6795260"/>
            <a:ext cx="7213207" cy="23454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87"/>
              </a:lnSpc>
            </a:pPr>
            <a:r>
              <a:rPr lang="en-US" sz="3348">
                <a:solidFill>
                  <a:srgbClr val="000000"/>
                </a:solidFill>
                <a:latin typeface="Canva Sans"/>
              </a:rPr>
              <a:t>Marketing efforts by comparing the total social media and website purchases between customers with and without teens and kids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CC99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154482" y="1028700"/>
            <a:ext cx="11875764" cy="1545395"/>
          </a:xfrm>
          <a:custGeom>
            <a:avLst/>
            <a:gdLst/>
            <a:ahLst/>
            <a:cxnLst/>
            <a:rect r="r" b="b" t="t" l="l"/>
            <a:pathLst>
              <a:path h="1545395" w="11875764">
                <a:moveTo>
                  <a:pt x="0" y="0"/>
                </a:moveTo>
                <a:lnTo>
                  <a:pt x="11875763" y="0"/>
                </a:lnTo>
                <a:lnTo>
                  <a:pt x="11875763" y="1545395"/>
                </a:lnTo>
                <a:lnTo>
                  <a:pt x="0" y="15453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454589" y="1028700"/>
            <a:ext cx="2401157" cy="1523811"/>
          </a:xfrm>
          <a:custGeom>
            <a:avLst/>
            <a:gdLst/>
            <a:ahLst/>
            <a:cxnLst/>
            <a:rect r="r" b="b" t="t" l="l"/>
            <a:pathLst>
              <a:path h="1523811" w="2401157">
                <a:moveTo>
                  <a:pt x="0" y="0"/>
                </a:moveTo>
                <a:lnTo>
                  <a:pt x="2401158" y="0"/>
                </a:lnTo>
                <a:lnTo>
                  <a:pt x="2401158" y="1523811"/>
                </a:lnTo>
                <a:lnTo>
                  <a:pt x="0" y="152381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999"/>
            </a:blip>
            <a:stretch>
              <a:fillRect l="-7045" t="0" r="-5454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643259" y="3460135"/>
            <a:ext cx="2515509" cy="5335443"/>
          </a:xfrm>
          <a:custGeom>
            <a:avLst/>
            <a:gdLst/>
            <a:ahLst/>
            <a:cxnLst/>
            <a:rect r="r" b="b" t="t" l="l"/>
            <a:pathLst>
              <a:path h="5335443" w="2515509">
                <a:moveTo>
                  <a:pt x="0" y="0"/>
                </a:moveTo>
                <a:lnTo>
                  <a:pt x="2515509" y="0"/>
                </a:lnTo>
                <a:lnTo>
                  <a:pt x="2515509" y="5335443"/>
                </a:lnTo>
                <a:lnTo>
                  <a:pt x="0" y="533544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012653" y="2750205"/>
            <a:ext cx="13776722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>
                <a:solidFill>
                  <a:srgbClr val="000000"/>
                </a:solidFill>
                <a:latin typeface="Canva Sans Bold"/>
              </a:rPr>
              <a:t> Different Key Performance Indicators are used for performance measurement 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047180" y="9201150"/>
            <a:ext cx="14193639" cy="464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80"/>
              </a:lnSpc>
            </a:pPr>
            <a:r>
              <a:rPr lang="en-US" sz="2700">
                <a:solidFill>
                  <a:srgbClr val="000000"/>
                </a:solidFill>
                <a:latin typeface="Canva Sans Bold"/>
              </a:rPr>
              <a:t>Various Slicers were used to filter the data based on Martial status and Income Level 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CC99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8116424" cy="4733468"/>
          </a:xfrm>
          <a:custGeom>
            <a:avLst/>
            <a:gdLst/>
            <a:ahLst/>
            <a:cxnLst/>
            <a:rect r="r" b="b" t="t" l="l"/>
            <a:pathLst>
              <a:path h="4733468" w="8116424">
                <a:moveTo>
                  <a:pt x="0" y="0"/>
                </a:moveTo>
                <a:lnTo>
                  <a:pt x="8116424" y="0"/>
                </a:lnTo>
                <a:lnTo>
                  <a:pt x="8116424" y="4733468"/>
                </a:lnTo>
                <a:lnTo>
                  <a:pt x="0" y="47334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72" r="0" b="-67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18261569" cy="10287000"/>
          </a:xfrm>
          <a:custGeom>
            <a:avLst/>
            <a:gdLst/>
            <a:ahLst/>
            <a:cxnLst/>
            <a:rect r="r" b="b" t="t" l="l"/>
            <a:pathLst>
              <a:path h="10287000" w="18261569">
                <a:moveTo>
                  <a:pt x="0" y="0"/>
                </a:moveTo>
                <a:lnTo>
                  <a:pt x="18261569" y="0"/>
                </a:lnTo>
                <a:lnTo>
                  <a:pt x="18261569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999"/>
            </a:blip>
            <a:stretch>
              <a:fillRect l="-42839" t="-3085" r="-42983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375922" y="4073263"/>
            <a:ext cx="4912078" cy="6213737"/>
          </a:xfrm>
          <a:custGeom>
            <a:avLst/>
            <a:gdLst/>
            <a:ahLst/>
            <a:cxnLst/>
            <a:rect r="r" b="b" t="t" l="l"/>
            <a:pathLst>
              <a:path h="6213737" w="4912078">
                <a:moveTo>
                  <a:pt x="0" y="0"/>
                </a:moveTo>
                <a:lnTo>
                  <a:pt x="4912078" y="0"/>
                </a:lnTo>
                <a:lnTo>
                  <a:pt x="4912078" y="6213737"/>
                </a:lnTo>
                <a:lnTo>
                  <a:pt x="0" y="621373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4323" r="-4131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8116424" y="-57150"/>
            <a:ext cx="10145145" cy="11702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97"/>
              </a:lnSpc>
              <a:spcBef>
                <a:spcPct val="0"/>
              </a:spcBef>
            </a:pPr>
            <a:r>
              <a:rPr lang="en-US" sz="3426">
                <a:solidFill>
                  <a:srgbClr val="000000"/>
                </a:solidFill>
                <a:latin typeface="Canva Sans Bold"/>
              </a:rPr>
              <a:t>T</a:t>
            </a:r>
            <a:r>
              <a:rPr lang="en-US" sz="3426">
                <a:solidFill>
                  <a:srgbClr val="000000"/>
                </a:solidFill>
                <a:latin typeface="Canva Sans Bold"/>
              </a:rPr>
              <a:t>he average income for each distinct age value in the dataset.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116424" y="1243981"/>
            <a:ext cx="10033129" cy="8868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97"/>
              </a:lnSpc>
              <a:spcBef>
                <a:spcPct val="0"/>
              </a:spcBef>
            </a:pPr>
            <a:r>
              <a:rPr lang="en-US" sz="2569">
                <a:solidFill>
                  <a:srgbClr val="000000"/>
                </a:solidFill>
                <a:latin typeface="Canva Sans"/>
              </a:rPr>
              <a:t>Understanding the income distribution among different age groups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810212" y="5180036"/>
            <a:ext cx="9872266" cy="6299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80"/>
              </a:lnSpc>
              <a:spcBef>
                <a:spcPct val="0"/>
              </a:spcBef>
            </a:pPr>
            <a:r>
              <a:rPr lang="en-US" sz="3700">
                <a:solidFill>
                  <a:srgbClr val="000000"/>
                </a:solidFill>
                <a:latin typeface="Canva Sans Bold"/>
              </a:rPr>
              <a:t> The count of IDs grouped by marital status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276282" y="2300059"/>
            <a:ext cx="11713412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Different pricing tiers  and product pricing and positioning Strategies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0" y="6256524"/>
            <a:ext cx="13188997" cy="1780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Martial Status influences customer lifetime value and purchasing behavior. Company can develop products nedds of specific martial groups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46763" y="8494264"/>
            <a:ext cx="12386225" cy="11028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69"/>
              </a:lnSpc>
            </a:pPr>
            <a:r>
              <a:rPr lang="en-US" sz="3192">
                <a:solidFill>
                  <a:srgbClr val="000000"/>
                </a:solidFill>
                <a:latin typeface="Canva Sans"/>
              </a:rPr>
              <a:t>Market expansion according to the significant population in a particular area and cater according to the demographic 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bg>
      <p:bgPr>
        <a:solidFill>
          <a:srgbClr val="ECC99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307331" y="1018621"/>
            <a:ext cx="20830043" cy="2185296"/>
            <a:chOff x="0" y="0"/>
            <a:chExt cx="5115576" cy="53667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115577" cy="536679"/>
            </a:xfrm>
            <a:custGeom>
              <a:avLst/>
              <a:gdLst/>
              <a:ahLst/>
              <a:cxnLst/>
              <a:rect r="r" b="b" t="t" l="l"/>
              <a:pathLst>
                <a:path h="536679" w="5115577">
                  <a:moveTo>
                    <a:pt x="18955" y="0"/>
                  </a:moveTo>
                  <a:lnTo>
                    <a:pt x="5096621" y="0"/>
                  </a:lnTo>
                  <a:cubicBezTo>
                    <a:pt x="5101649" y="0"/>
                    <a:pt x="5106470" y="1997"/>
                    <a:pt x="5110025" y="5552"/>
                  </a:cubicBezTo>
                  <a:cubicBezTo>
                    <a:pt x="5113579" y="9107"/>
                    <a:pt x="5115577" y="13928"/>
                    <a:pt x="5115577" y="18955"/>
                  </a:cubicBezTo>
                  <a:lnTo>
                    <a:pt x="5115577" y="517724"/>
                  </a:lnTo>
                  <a:cubicBezTo>
                    <a:pt x="5115577" y="522751"/>
                    <a:pt x="5113579" y="527572"/>
                    <a:pt x="5110025" y="531127"/>
                  </a:cubicBezTo>
                  <a:cubicBezTo>
                    <a:pt x="5106470" y="534682"/>
                    <a:pt x="5101649" y="536679"/>
                    <a:pt x="5096621" y="536679"/>
                  </a:cubicBezTo>
                  <a:lnTo>
                    <a:pt x="18955" y="536679"/>
                  </a:lnTo>
                  <a:cubicBezTo>
                    <a:pt x="13928" y="536679"/>
                    <a:pt x="9107" y="534682"/>
                    <a:pt x="5552" y="531127"/>
                  </a:cubicBezTo>
                  <a:cubicBezTo>
                    <a:pt x="1997" y="527572"/>
                    <a:pt x="0" y="522751"/>
                    <a:pt x="0" y="517724"/>
                  </a:cubicBezTo>
                  <a:lnTo>
                    <a:pt x="0" y="18955"/>
                  </a:lnTo>
                  <a:cubicBezTo>
                    <a:pt x="0" y="13928"/>
                    <a:pt x="1997" y="9107"/>
                    <a:pt x="5552" y="5552"/>
                  </a:cubicBezTo>
                  <a:cubicBezTo>
                    <a:pt x="9107" y="1997"/>
                    <a:pt x="13928" y="0"/>
                    <a:pt x="18955" y="0"/>
                  </a:cubicBezTo>
                  <a:close/>
                </a:path>
              </a:pathLst>
            </a:custGeom>
            <a:solidFill>
              <a:srgbClr val="D89082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190500"/>
              <a:ext cx="5115576" cy="7271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24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607600" y="4015564"/>
            <a:ext cx="4669602" cy="939209"/>
            <a:chOff x="0" y="0"/>
            <a:chExt cx="1146791" cy="23065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146791" cy="230657"/>
            </a:xfrm>
            <a:custGeom>
              <a:avLst/>
              <a:gdLst/>
              <a:ahLst/>
              <a:cxnLst/>
              <a:rect r="r" b="b" t="t" l="l"/>
              <a:pathLst>
                <a:path h="230657" w="1146791">
                  <a:moveTo>
                    <a:pt x="84555" y="0"/>
                  </a:moveTo>
                  <a:lnTo>
                    <a:pt x="1062236" y="0"/>
                  </a:lnTo>
                  <a:cubicBezTo>
                    <a:pt x="1108934" y="0"/>
                    <a:pt x="1146791" y="37857"/>
                    <a:pt x="1146791" y="84555"/>
                  </a:cubicBezTo>
                  <a:lnTo>
                    <a:pt x="1146791" y="146102"/>
                  </a:lnTo>
                  <a:cubicBezTo>
                    <a:pt x="1146791" y="168527"/>
                    <a:pt x="1137882" y="190034"/>
                    <a:pt x="1122025" y="205891"/>
                  </a:cubicBezTo>
                  <a:cubicBezTo>
                    <a:pt x="1106168" y="221749"/>
                    <a:pt x="1084661" y="230657"/>
                    <a:pt x="1062236" y="230657"/>
                  </a:cubicBezTo>
                  <a:lnTo>
                    <a:pt x="84555" y="230657"/>
                  </a:lnTo>
                  <a:cubicBezTo>
                    <a:pt x="62130" y="230657"/>
                    <a:pt x="40623" y="221749"/>
                    <a:pt x="24766" y="205891"/>
                  </a:cubicBezTo>
                  <a:cubicBezTo>
                    <a:pt x="8908" y="190034"/>
                    <a:pt x="0" y="168527"/>
                    <a:pt x="0" y="146102"/>
                  </a:cubicBezTo>
                  <a:lnTo>
                    <a:pt x="0" y="84555"/>
                  </a:lnTo>
                  <a:cubicBezTo>
                    <a:pt x="0" y="62130"/>
                    <a:pt x="8908" y="40623"/>
                    <a:pt x="24766" y="24766"/>
                  </a:cubicBezTo>
                  <a:cubicBezTo>
                    <a:pt x="40623" y="8908"/>
                    <a:pt x="62130" y="0"/>
                    <a:pt x="84555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85725"/>
              <a:ext cx="1146791" cy="3163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879"/>
                </a:lnSpc>
              </a:pPr>
              <a:r>
                <a:rPr lang="en-US" sz="4199">
                  <a:solidFill>
                    <a:srgbClr val="000000"/>
                  </a:solidFill>
                  <a:latin typeface="Chewy"/>
                </a:rPr>
                <a:t>Kids Home/Teens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607600" y="5450073"/>
            <a:ext cx="4669602" cy="939209"/>
            <a:chOff x="0" y="0"/>
            <a:chExt cx="1146791" cy="23065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146791" cy="230657"/>
            </a:xfrm>
            <a:custGeom>
              <a:avLst/>
              <a:gdLst/>
              <a:ahLst/>
              <a:cxnLst/>
              <a:rect r="r" b="b" t="t" l="l"/>
              <a:pathLst>
                <a:path h="230657" w="1146791">
                  <a:moveTo>
                    <a:pt x="84555" y="0"/>
                  </a:moveTo>
                  <a:lnTo>
                    <a:pt x="1062236" y="0"/>
                  </a:lnTo>
                  <a:cubicBezTo>
                    <a:pt x="1108934" y="0"/>
                    <a:pt x="1146791" y="37857"/>
                    <a:pt x="1146791" y="84555"/>
                  </a:cubicBezTo>
                  <a:lnTo>
                    <a:pt x="1146791" y="146102"/>
                  </a:lnTo>
                  <a:cubicBezTo>
                    <a:pt x="1146791" y="168527"/>
                    <a:pt x="1137882" y="190034"/>
                    <a:pt x="1122025" y="205891"/>
                  </a:cubicBezTo>
                  <a:cubicBezTo>
                    <a:pt x="1106168" y="221749"/>
                    <a:pt x="1084661" y="230657"/>
                    <a:pt x="1062236" y="230657"/>
                  </a:cubicBezTo>
                  <a:lnTo>
                    <a:pt x="84555" y="230657"/>
                  </a:lnTo>
                  <a:cubicBezTo>
                    <a:pt x="62130" y="230657"/>
                    <a:pt x="40623" y="221749"/>
                    <a:pt x="24766" y="205891"/>
                  </a:cubicBezTo>
                  <a:cubicBezTo>
                    <a:pt x="8908" y="190034"/>
                    <a:pt x="0" y="168527"/>
                    <a:pt x="0" y="146102"/>
                  </a:cubicBezTo>
                  <a:lnTo>
                    <a:pt x="0" y="84555"/>
                  </a:lnTo>
                  <a:cubicBezTo>
                    <a:pt x="0" y="62130"/>
                    <a:pt x="8908" y="40623"/>
                    <a:pt x="24766" y="24766"/>
                  </a:cubicBezTo>
                  <a:cubicBezTo>
                    <a:pt x="40623" y="8908"/>
                    <a:pt x="62130" y="0"/>
                    <a:pt x="84555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85725"/>
              <a:ext cx="1146791" cy="3163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879"/>
                </a:lnSpc>
              </a:pPr>
              <a:r>
                <a:rPr lang="en-US" sz="4199">
                  <a:solidFill>
                    <a:srgbClr val="000000"/>
                  </a:solidFill>
                  <a:latin typeface="Chewy"/>
                </a:rPr>
                <a:t>Amount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607600" y="6884582"/>
            <a:ext cx="4669602" cy="939209"/>
            <a:chOff x="0" y="0"/>
            <a:chExt cx="1146791" cy="230657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146791" cy="230657"/>
            </a:xfrm>
            <a:custGeom>
              <a:avLst/>
              <a:gdLst/>
              <a:ahLst/>
              <a:cxnLst/>
              <a:rect r="r" b="b" t="t" l="l"/>
              <a:pathLst>
                <a:path h="230657" w="1146791">
                  <a:moveTo>
                    <a:pt x="84555" y="0"/>
                  </a:moveTo>
                  <a:lnTo>
                    <a:pt x="1062236" y="0"/>
                  </a:lnTo>
                  <a:cubicBezTo>
                    <a:pt x="1108934" y="0"/>
                    <a:pt x="1146791" y="37857"/>
                    <a:pt x="1146791" y="84555"/>
                  </a:cubicBezTo>
                  <a:lnTo>
                    <a:pt x="1146791" y="146102"/>
                  </a:lnTo>
                  <a:cubicBezTo>
                    <a:pt x="1146791" y="168527"/>
                    <a:pt x="1137882" y="190034"/>
                    <a:pt x="1122025" y="205891"/>
                  </a:cubicBezTo>
                  <a:cubicBezTo>
                    <a:pt x="1106168" y="221749"/>
                    <a:pt x="1084661" y="230657"/>
                    <a:pt x="1062236" y="230657"/>
                  </a:cubicBezTo>
                  <a:lnTo>
                    <a:pt x="84555" y="230657"/>
                  </a:lnTo>
                  <a:cubicBezTo>
                    <a:pt x="62130" y="230657"/>
                    <a:pt x="40623" y="221749"/>
                    <a:pt x="24766" y="205891"/>
                  </a:cubicBezTo>
                  <a:cubicBezTo>
                    <a:pt x="8908" y="190034"/>
                    <a:pt x="0" y="168527"/>
                    <a:pt x="0" y="146102"/>
                  </a:cubicBezTo>
                  <a:lnTo>
                    <a:pt x="0" y="84555"/>
                  </a:lnTo>
                  <a:cubicBezTo>
                    <a:pt x="0" y="62130"/>
                    <a:pt x="8908" y="40623"/>
                    <a:pt x="24766" y="24766"/>
                  </a:cubicBezTo>
                  <a:cubicBezTo>
                    <a:pt x="40623" y="8908"/>
                    <a:pt x="62130" y="0"/>
                    <a:pt x="84555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85725"/>
              <a:ext cx="1146791" cy="3163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879"/>
                </a:lnSpc>
              </a:pPr>
              <a:r>
                <a:rPr lang="en-US" sz="4199">
                  <a:solidFill>
                    <a:srgbClr val="000000"/>
                  </a:solidFill>
                  <a:latin typeface="Chewy"/>
                </a:rPr>
                <a:t>Website/Social media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607600" y="8319091"/>
            <a:ext cx="4669602" cy="939209"/>
            <a:chOff x="0" y="0"/>
            <a:chExt cx="1146791" cy="230657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146791" cy="230657"/>
            </a:xfrm>
            <a:custGeom>
              <a:avLst/>
              <a:gdLst/>
              <a:ahLst/>
              <a:cxnLst/>
              <a:rect r="r" b="b" t="t" l="l"/>
              <a:pathLst>
                <a:path h="230657" w="1146791">
                  <a:moveTo>
                    <a:pt x="84555" y="0"/>
                  </a:moveTo>
                  <a:lnTo>
                    <a:pt x="1062236" y="0"/>
                  </a:lnTo>
                  <a:cubicBezTo>
                    <a:pt x="1108934" y="0"/>
                    <a:pt x="1146791" y="37857"/>
                    <a:pt x="1146791" y="84555"/>
                  </a:cubicBezTo>
                  <a:lnTo>
                    <a:pt x="1146791" y="146102"/>
                  </a:lnTo>
                  <a:cubicBezTo>
                    <a:pt x="1146791" y="168527"/>
                    <a:pt x="1137882" y="190034"/>
                    <a:pt x="1122025" y="205891"/>
                  </a:cubicBezTo>
                  <a:cubicBezTo>
                    <a:pt x="1106168" y="221749"/>
                    <a:pt x="1084661" y="230657"/>
                    <a:pt x="1062236" y="230657"/>
                  </a:cubicBezTo>
                  <a:lnTo>
                    <a:pt x="84555" y="230657"/>
                  </a:lnTo>
                  <a:cubicBezTo>
                    <a:pt x="62130" y="230657"/>
                    <a:pt x="40623" y="221749"/>
                    <a:pt x="24766" y="205891"/>
                  </a:cubicBezTo>
                  <a:cubicBezTo>
                    <a:pt x="8908" y="190034"/>
                    <a:pt x="0" y="168527"/>
                    <a:pt x="0" y="146102"/>
                  </a:cubicBezTo>
                  <a:lnTo>
                    <a:pt x="0" y="84555"/>
                  </a:lnTo>
                  <a:cubicBezTo>
                    <a:pt x="0" y="62130"/>
                    <a:pt x="8908" y="40623"/>
                    <a:pt x="24766" y="24766"/>
                  </a:cubicBezTo>
                  <a:cubicBezTo>
                    <a:pt x="40623" y="8908"/>
                    <a:pt x="62130" y="0"/>
                    <a:pt x="84555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85725"/>
              <a:ext cx="1146791" cy="3163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879"/>
                </a:lnSpc>
              </a:pPr>
              <a:r>
                <a:rPr lang="en-US" sz="4199">
                  <a:solidFill>
                    <a:srgbClr val="000000"/>
                  </a:solidFill>
                  <a:latin typeface="Chewy"/>
                </a:rPr>
                <a:t>ID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7143772" y="4015564"/>
            <a:ext cx="9565573" cy="1010688"/>
            <a:chOff x="0" y="0"/>
            <a:chExt cx="2349175" cy="248211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2349175" cy="248211"/>
            </a:xfrm>
            <a:custGeom>
              <a:avLst/>
              <a:gdLst/>
              <a:ahLst/>
              <a:cxnLst/>
              <a:rect r="r" b="b" t="t" l="l"/>
              <a:pathLst>
                <a:path h="248211" w="2349175">
                  <a:moveTo>
                    <a:pt x="41277" y="0"/>
                  </a:moveTo>
                  <a:lnTo>
                    <a:pt x="2307898" y="0"/>
                  </a:lnTo>
                  <a:cubicBezTo>
                    <a:pt x="2318846" y="0"/>
                    <a:pt x="2329344" y="4349"/>
                    <a:pt x="2337085" y="12090"/>
                  </a:cubicBezTo>
                  <a:cubicBezTo>
                    <a:pt x="2344826" y="19831"/>
                    <a:pt x="2349175" y="30330"/>
                    <a:pt x="2349175" y="41277"/>
                  </a:cubicBezTo>
                  <a:lnTo>
                    <a:pt x="2349175" y="206934"/>
                  </a:lnTo>
                  <a:cubicBezTo>
                    <a:pt x="2349175" y="229731"/>
                    <a:pt x="2330695" y="248211"/>
                    <a:pt x="2307898" y="248211"/>
                  </a:cubicBezTo>
                  <a:lnTo>
                    <a:pt x="41277" y="248211"/>
                  </a:lnTo>
                  <a:cubicBezTo>
                    <a:pt x="30330" y="248211"/>
                    <a:pt x="19831" y="243863"/>
                    <a:pt x="12090" y="236122"/>
                  </a:cubicBezTo>
                  <a:cubicBezTo>
                    <a:pt x="4349" y="228381"/>
                    <a:pt x="0" y="217882"/>
                    <a:pt x="0" y="206934"/>
                  </a:cubicBezTo>
                  <a:lnTo>
                    <a:pt x="0" y="41277"/>
                  </a:lnTo>
                  <a:cubicBezTo>
                    <a:pt x="0" y="30330"/>
                    <a:pt x="4349" y="19831"/>
                    <a:pt x="12090" y="12090"/>
                  </a:cubicBezTo>
                  <a:cubicBezTo>
                    <a:pt x="19831" y="4349"/>
                    <a:pt x="30330" y="0"/>
                    <a:pt x="41277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76200"/>
              <a:ext cx="2349175" cy="3244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759"/>
                </a:lnSpc>
              </a:pPr>
              <a:r>
                <a:rPr lang="en-US" sz="3399">
                  <a:solidFill>
                    <a:srgbClr val="000000"/>
                  </a:solidFill>
                  <a:latin typeface="Kollektif"/>
                </a:rPr>
                <a:t>Numerical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7143772" y="5450073"/>
            <a:ext cx="9565573" cy="939209"/>
            <a:chOff x="0" y="0"/>
            <a:chExt cx="2349175" cy="230657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2349175" cy="230657"/>
            </a:xfrm>
            <a:custGeom>
              <a:avLst/>
              <a:gdLst/>
              <a:ahLst/>
              <a:cxnLst/>
              <a:rect r="r" b="b" t="t" l="l"/>
              <a:pathLst>
                <a:path h="230657" w="2349175">
                  <a:moveTo>
                    <a:pt x="41277" y="0"/>
                  </a:moveTo>
                  <a:lnTo>
                    <a:pt x="2307898" y="0"/>
                  </a:lnTo>
                  <a:cubicBezTo>
                    <a:pt x="2318846" y="0"/>
                    <a:pt x="2329344" y="4349"/>
                    <a:pt x="2337085" y="12090"/>
                  </a:cubicBezTo>
                  <a:cubicBezTo>
                    <a:pt x="2344826" y="19831"/>
                    <a:pt x="2349175" y="30330"/>
                    <a:pt x="2349175" y="41277"/>
                  </a:cubicBezTo>
                  <a:lnTo>
                    <a:pt x="2349175" y="189380"/>
                  </a:lnTo>
                  <a:cubicBezTo>
                    <a:pt x="2349175" y="200327"/>
                    <a:pt x="2344826" y="210826"/>
                    <a:pt x="2337085" y="218567"/>
                  </a:cubicBezTo>
                  <a:cubicBezTo>
                    <a:pt x="2329344" y="226308"/>
                    <a:pt x="2318846" y="230657"/>
                    <a:pt x="2307898" y="230657"/>
                  </a:cubicBezTo>
                  <a:lnTo>
                    <a:pt x="41277" y="230657"/>
                  </a:lnTo>
                  <a:cubicBezTo>
                    <a:pt x="30330" y="230657"/>
                    <a:pt x="19831" y="226308"/>
                    <a:pt x="12090" y="218567"/>
                  </a:cubicBezTo>
                  <a:cubicBezTo>
                    <a:pt x="4349" y="210826"/>
                    <a:pt x="0" y="200327"/>
                    <a:pt x="0" y="189380"/>
                  </a:cubicBezTo>
                  <a:lnTo>
                    <a:pt x="0" y="41277"/>
                  </a:lnTo>
                  <a:cubicBezTo>
                    <a:pt x="0" y="30330"/>
                    <a:pt x="4349" y="19831"/>
                    <a:pt x="12090" y="12090"/>
                  </a:cubicBezTo>
                  <a:cubicBezTo>
                    <a:pt x="19831" y="4349"/>
                    <a:pt x="30330" y="0"/>
                    <a:pt x="41277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-76200"/>
              <a:ext cx="2349175" cy="3068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759"/>
                </a:lnSpc>
              </a:pPr>
              <a:r>
                <a:rPr lang="en-US" sz="3399">
                  <a:solidFill>
                    <a:srgbClr val="000000"/>
                  </a:solidFill>
                  <a:latin typeface="Kollektif"/>
                </a:rPr>
                <a:t>Numerical Continuous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7143772" y="6884582"/>
            <a:ext cx="9565573" cy="939209"/>
            <a:chOff x="0" y="0"/>
            <a:chExt cx="2349175" cy="230657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2349175" cy="230657"/>
            </a:xfrm>
            <a:custGeom>
              <a:avLst/>
              <a:gdLst/>
              <a:ahLst/>
              <a:cxnLst/>
              <a:rect r="r" b="b" t="t" l="l"/>
              <a:pathLst>
                <a:path h="230657" w="2349175">
                  <a:moveTo>
                    <a:pt x="41277" y="0"/>
                  </a:moveTo>
                  <a:lnTo>
                    <a:pt x="2307898" y="0"/>
                  </a:lnTo>
                  <a:cubicBezTo>
                    <a:pt x="2318846" y="0"/>
                    <a:pt x="2329344" y="4349"/>
                    <a:pt x="2337085" y="12090"/>
                  </a:cubicBezTo>
                  <a:cubicBezTo>
                    <a:pt x="2344826" y="19831"/>
                    <a:pt x="2349175" y="30330"/>
                    <a:pt x="2349175" y="41277"/>
                  </a:cubicBezTo>
                  <a:lnTo>
                    <a:pt x="2349175" y="189380"/>
                  </a:lnTo>
                  <a:cubicBezTo>
                    <a:pt x="2349175" y="200327"/>
                    <a:pt x="2344826" y="210826"/>
                    <a:pt x="2337085" y="218567"/>
                  </a:cubicBezTo>
                  <a:cubicBezTo>
                    <a:pt x="2329344" y="226308"/>
                    <a:pt x="2318846" y="230657"/>
                    <a:pt x="2307898" y="230657"/>
                  </a:cubicBezTo>
                  <a:lnTo>
                    <a:pt x="41277" y="230657"/>
                  </a:lnTo>
                  <a:cubicBezTo>
                    <a:pt x="30330" y="230657"/>
                    <a:pt x="19831" y="226308"/>
                    <a:pt x="12090" y="218567"/>
                  </a:cubicBezTo>
                  <a:cubicBezTo>
                    <a:pt x="4349" y="210826"/>
                    <a:pt x="0" y="200327"/>
                    <a:pt x="0" y="189380"/>
                  </a:cubicBezTo>
                  <a:lnTo>
                    <a:pt x="0" y="41277"/>
                  </a:lnTo>
                  <a:cubicBezTo>
                    <a:pt x="0" y="30330"/>
                    <a:pt x="4349" y="19831"/>
                    <a:pt x="12090" y="12090"/>
                  </a:cubicBezTo>
                  <a:cubicBezTo>
                    <a:pt x="19831" y="4349"/>
                    <a:pt x="30330" y="0"/>
                    <a:pt x="41277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0" y="-76200"/>
              <a:ext cx="2349175" cy="3068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759"/>
                </a:lnSpc>
              </a:pPr>
              <a:r>
                <a:rPr lang="en-US" sz="3399">
                  <a:solidFill>
                    <a:srgbClr val="000000"/>
                  </a:solidFill>
                  <a:latin typeface="Kollektif"/>
                </a:rPr>
                <a:t>Numerical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7143772" y="8319091"/>
            <a:ext cx="9565573" cy="939209"/>
            <a:chOff x="0" y="0"/>
            <a:chExt cx="2349175" cy="230657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2349175" cy="230657"/>
            </a:xfrm>
            <a:custGeom>
              <a:avLst/>
              <a:gdLst/>
              <a:ahLst/>
              <a:cxnLst/>
              <a:rect r="r" b="b" t="t" l="l"/>
              <a:pathLst>
                <a:path h="230657" w="2349175">
                  <a:moveTo>
                    <a:pt x="41277" y="0"/>
                  </a:moveTo>
                  <a:lnTo>
                    <a:pt x="2307898" y="0"/>
                  </a:lnTo>
                  <a:cubicBezTo>
                    <a:pt x="2318846" y="0"/>
                    <a:pt x="2329344" y="4349"/>
                    <a:pt x="2337085" y="12090"/>
                  </a:cubicBezTo>
                  <a:cubicBezTo>
                    <a:pt x="2344826" y="19831"/>
                    <a:pt x="2349175" y="30330"/>
                    <a:pt x="2349175" y="41277"/>
                  </a:cubicBezTo>
                  <a:lnTo>
                    <a:pt x="2349175" y="189380"/>
                  </a:lnTo>
                  <a:cubicBezTo>
                    <a:pt x="2349175" y="200327"/>
                    <a:pt x="2344826" y="210826"/>
                    <a:pt x="2337085" y="218567"/>
                  </a:cubicBezTo>
                  <a:cubicBezTo>
                    <a:pt x="2329344" y="226308"/>
                    <a:pt x="2318846" y="230657"/>
                    <a:pt x="2307898" y="230657"/>
                  </a:cubicBezTo>
                  <a:lnTo>
                    <a:pt x="41277" y="230657"/>
                  </a:lnTo>
                  <a:cubicBezTo>
                    <a:pt x="30330" y="230657"/>
                    <a:pt x="19831" y="226308"/>
                    <a:pt x="12090" y="218567"/>
                  </a:cubicBezTo>
                  <a:cubicBezTo>
                    <a:pt x="4349" y="210826"/>
                    <a:pt x="0" y="200327"/>
                    <a:pt x="0" y="189380"/>
                  </a:cubicBezTo>
                  <a:lnTo>
                    <a:pt x="0" y="41277"/>
                  </a:lnTo>
                  <a:cubicBezTo>
                    <a:pt x="0" y="30330"/>
                    <a:pt x="4349" y="19831"/>
                    <a:pt x="12090" y="12090"/>
                  </a:cubicBezTo>
                  <a:cubicBezTo>
                    <a:pt x="19831" y="4349"/>
                    <a:pt x="30330" y="0"/>
                    <a:pt x="41277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28" id="28"/>
            <p:cNvSpPr txBox="true"/>
            <p:nvPr/>
          </p:nvSpPr>
          <p:spPr>
            <a:xfrm>
              <a:off x="0" y="-76200"/>
              <a:ext cx="2349175" cy="3068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759"/>
                </a:lnSpc>
              </a:pPr>
              <a:r>
                <a:rPr lang="en-US" sz="3399">
                  <a:solidFill>
                    <a:srgbClr val="000000"/>
                  </a:solidFill>
                  <a:latin typeface="Kollektif"/>
                </a:rPr>
                <a:t>Unique Identifier</a:t>
              </a:r>
            </a:p>
          </p:txBody>
        </p:sp>
      </p:grpSp>
      <p:sp>
        <p:nvSpPr>
          <p:cNvPr name="TextBox 29" id="29"/>
          <p:cNvSpPr txBox="true"/>
          <p:nvPr/>
        </p:nvSpPr>
        <p:spPr>
          <a:xfrm rot="0">
            <a:off x="4050485" y="257069"/>
            <a:ext cx="10187029" cy="34988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999"/>
              </a:lnSpc>
              <a:spcBef>
                <a:spcPct val="0"/>
              </a:spcBef>
            </a:pPr>
            <a:r>
              <a:rPr lang="en-US" sz="9999" spc="1519">
                <a:solidFill>
                  <a:srgbClr val="FFFFFF"/>
                </a:solidFill>
                <a:latin typeface="Chewy"/>
              </a:rPr>
              <a:t>ABOUT THE DATASET</a:t>
            </a: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CC99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745163" y="62649"/>
            <a:ext cx="10542837" cy="4554651"/>
          </a:xfrm>
          <a:custGeom>
            <a:avLst/>
            <a:gdLst/>
            <a:ahLst/>
            <a:cxnLst/>
            <a:rect r="r" b="b" t="t" l="l"/>
            <a:pathLst>
              <a:path h="4554651" w="10542837">
                <a:moveTo>
                  <a:pt x="0" y="0"/>
                </a:moveTo>
                <a:lnTo>
                  <a:pt x="10542837" y="0"/>
                </a:lnTo>
                <a:lnTo>
                  <a:pt x="10542837" y="4554650"/>
                </a:lnTo>
                <a:lnTo>
                  <a:pt x="0" y="45546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8692" y="-44648"/>
            <a:ext cx="18209308" cy="10331648"/>
          </a:xfrm>
          <a:custGeom>
            <a:avLst/>
            <a:gdLst/>
            <a:ahLst/>
            <a:cxnLst/>
            <a:rect r="r" b="b" t="t" l="l"/>
            <a:pathLst>
              <a:path h="10331648" w="18209308">
                <a:moveTo>
                  <a:pt x="0" y="0"/>
                </a:moveTo>
                <a:lnTo>
                  <a:pt x="18209308" y="0"/>
                </a:lnTo>
                <a:lnTo>
                  <a:pt x="18209308" y="10331648"/>
                </a:lnTo>
                <a:lnTo>
                  <a:pt x="0" y="103316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26430" y="5143500"/>
            <a:ext cx="7092302" cy="5007336"/>
          </a:xfrm>
          <a:custGeom>
            <a:avLst/>
            <a:gdLst/>
            <a:ahLst/>
            <a:cxnLst/>
            <a:rect r="r" b="b" t="t" l="l"/>
            <a:pathLst>
              <a:path h="5007336" w="7092302">
                <a:moveTo>
                  <a:pt x="0" y="0"/>
                </a:moveTo>
                <a:lnTo>
                  <a:pt x="7092303" y="0"/>
                </a:lnTo>
                <a:lnTo>
                  <a:pt x="7092303" y="5007336"/>
                </a:lnTo>
                <a:lnTo>
                  <a:pt x="0" y="500733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43964" y="632085"/>
            <a:ext cx="7418733" cy="16071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40"/>
              </a:lnSpc>
            </a:pPr>
            <a:r>
              <a:rPr lang="en-US" sz="3100">
                <a:solidFill>
                  <a:srgbClr val="000000"/>
                </a:solidFill>
                <a:latin typeface="Canva Sans Bold"/>
              </a:rPr>
              <a:t>This analysis helps to understand the distribution of customer activity over time and frequency of interactions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562697" y="5549585"/>
            <a:ext cx="10725303" cy="10986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10"/>
              </a:lnSpc>
            </a:pPr>
            <a:r>
              <a:rPr lang="en-US" sz="3150">
                <a:solidFill>
                  <a:srgbClr val="000000"/>
                </a:solidFill>
                <a:latin typeface="Canva Sans Bold"/>
              </a:rPr>
              <a:t> The total purchases frequency across different customer segments.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8692" y="2705994"/>
            <a:ext cx="7576117" cy="19113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14"/>
              </a:lnSpc>
            </a:pPr>
            <a:r>
              <a:rPr lang="en-US" sz="2724">
                <a:solidFill>
                  <a:srgbClr val="000000"/>
                </a:solidFill>
                <a:latin typeface="Canva Sans"/>
              </a:rPr>
              <a:t>This visualization helps us to understand the  distribution of customers based on how recently customers are engaged with the company business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745163" y="7111467"/>
            <a:ext cx="10088792" cy="1911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34"/>
              </a:lnSpc>
            </a:pPr>
            <a:r>
              <a:rPr lang="en-US" sz="2739">
                <a:solidFill>
                  <a:srgbClr val="000000"/>
                </a:solidFill>
                <a:latin typeface="Canva Sans"/>
              </a:rPr>
              <a:t>Customers are segmented based on RFM(RECENCY, FREQUENCY ,MONETRAL VALUE) scores</a:t>
            </a:r>
          </a:p>
          <a:p>
            <a:pPr algn="ctr">
              <a:lnSpc>
                <a:spcPts val="3834"/>
              </a:lnSpc>
            </a:pPr>
            <a:r>
              <a:rPr lang="en-US" sz="2739">
                <a:solidFill>
                  <a:srgbClr val="000000"/>
                </a:solidFill>
                <a:latin typeface="Canva Sans"/>
              </a:rPr>
              <a:t>This visualization helps the company purchasing patterns of different customer segments </a:t>
            </a: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CC99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5047609" cy="3913136"/>
          </a:xfrm>
          <a:custGeom>
            <a:avLst/>
            <a:gdLst/>
            <a:ahLst/>
            <a:cxnLst/>
            <a:rect r="r" b="b" t="t" l="l"/>
            <a:pathLst>
              <a:path h="3913136" w="5047609">
                <a:moveTo>
                  <a:pt x="0" y="0"/>
                </a:moveTo>
                <a:lnTo>
                  <a:pt x="5047609" y="0"/>
                </a:lnTo>
                <a:lnTo>
                  <a:pt x="5047609" y="3913136"/>
                </a:lnTo>
                <a:lnTo>
                  <a:pt x="0" y="39131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1456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367250" y="2686143"/>
            <a:ext cx="7920750" cy="3913136"/>
          </a:xfrm>
          <a:custGeom>
            <a:avLst/>
            <a:gdLst/>
            <a:ahLst/>
            <a:cxnLst/>
            <a:rect r="r" b="b" t="t" l="l"/>
            <a:pathLst>
              <a:path h="3913136" w="7920750">
                <a:moveTo>
                  <a:pt x="0" y="0"/>
                </a:moveTo>
                <a:lnTo>
                  <a:pt x="7920750" y="0"/>
                </a:lnTo>
                <a:lnTo>
                  <a:pt x="7920750" y="3913136"/>
                </a:lnTo>
                <a:lnTo>
                  <a:pt x="0" y="39131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2525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0" y="5925615"/>
            <a:ext cx="6036344" cy="4361385"/>
          </a:xfrm>
          <a:custGeom>
            <a:avLst/>
            <a:gdLst/>
            <a:ahLst/>
            <a:cxnLst/>
            <a:rect r="r" b="b" t="t" l="l"/>
            <a:pathLst>
              <a:path h="4361385" w="6036344">
                <a:moveTo>
                  <a:pt x="0" y="0"/>
                </a:moveTo>
                <a:lnTo>
                  <a:pt x="6036344" y="0"/>
                </a:lnTo>
                <a:lnTo>
                  <a:pt x="6036344" y="4361385"/>
                </a:lnTo>
                <a:lnTo>
                  <a:pt x="0" y="436138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3058" r="0" b="-4789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"/>
            </a:blip>
            <a:stretch>
              <a:fillRect l="-6250" t="0" r="-625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036344" y="8798312"/>
            <a:ext cx="12251656" cy="919977"/>
          </a:xfrm>
          <a:custGeom>
            <a:avLst/>
            <a:gdLst/>
            <a:ahLst/>
            <a:cxnLst/>
            <a:rect r="r" b="b" t="t" l="l"/>
            <a:pathLst>
              <a:path h="919977" w="12251656">
                <a:moveTo>
                  <a:pt x="0" y="0"/>
                </a:moveTo>
                <a:lnTo>
                  <a:pt x="12251656" y="0"/>
                </a:lnTo>
                <a:lnTo>
                  <a:pt x="12251656" y="919976"/>
                </a:lnTo>
                <a:lnTo>
                  <a:pt x="0" y="91997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3815" r="-21892" b="-42698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671557" y="-13877"/>
            <a:ext cx="9224566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Canva Sans Bold"/>
              </a:rPr>
              <a:t>Total Amount according to the education level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77442" y="4166871"/>
            <a:ext cx="9913613" cy="9766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0"/>
              </a:lnSpc>
              <a:spcBef>
                <a:spcPct val="0"/>
              </a:spcBef>
            </a:pPr>
            <a:r>
              <a:rPr lang="en-US" sz="2800">
                <a:solidFill>
                  <a:srgbClr val="000000"/>
                </a:solidFill>
                <a:latin typeface="Canva Sans Bold"/>
              </a:rPr>
              <a:t>T</a:t>
            </a:r>
            <a:r>
              <a:rPr lang="en-US" sz="2800">
                <a:solidFill>
                  <a:srgbClr val="000000"/>
                </a:solidFill>
                <a:latin typeface="Canva Sans Bold"/>
              </a:rPr>
              <a:t>he average purchase frequency across different marital status categories.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671557" y="7251741"/>
            <a:ext cx="13212428" cy="10998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000000"/>
                </a:solidFill>
                <a:latin typeface="Canva Sans Bold"/>
              </a:rPr>
              <a:t>T</a:t>
            </a:r>
            <a:r>
              <a:rPr lang="en-US" sz="3200">
                <a:solidFill>
                  <a:srgbClr val="000000"/>
                </a:solidFill>
                <a:latin typeface="Canva Sans Bold"/>
              </a:rPr>
              <a:t>otal amount of purchases made by customers grouped into specific age ranges.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047609" y="705167"/>
            <a:ext cx="12860238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Graduation students purchasing the company products more.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671557" y="1332998"/>
            <a:ext cx="11717742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Customer segmentation, price sensitivity like analyzing spending patterns and responses to pricing changes</a:t>
            </a:r>
          </a:p>
        </p:txBody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CC99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7963654" cy="3794014"/>
          </a:xfrm>
          <a:custGeom>
            <a:avLst/>
            <a:gdLst/>
            <a:ahLst/>
            <a:cxnLst/>
            <a:rect r="r" b="b" t="t" l="l"/>
            <a:pathLst>
              <a:path h="3794014" w="17963654">
                <a:moveTo>
                  <a:pt x="0" y="0"/>
                </a:moveTo>
                <a:lnTo>
                  <a:pt x="17963654" y="0"/>
                </a:lnTo>
                <a:lnTo>
                  <a:pt x="17963654" y="3794014"/>
                </a:lnTo>
                <a:lnTo>
                  <a:pt x="0" y="37940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524" r="-20255" b="-29677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276770" y="4096237"/>
            <a:ext cx="14791750" cy="10472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26"/>
              </a:lnSpc>
              <a:spcBef>
                <a:spcPct val="0"/>
              </a:spcBef>
            </a:pPr>
            <a:r>
              <a:rPr lang="en-US" sz="3019">
                <a:solidFill>
                  <a:srgbClr val="000000"/>
                </a:solidFill>
                <a:latin typeface="Canva Sans Bold"/>
              </a:rPr>
              <a:t>T</a:t>
            </a:r>
            <a:r>
              <a:rPr lang="en-US" sz="3019">
                <a:solidFill>
                  <a:srgbClr val="000000"/>
                </a:solidFill>
                <a:latin typeface="Canva Sans Bold"/>
              </a:rPr>
              <a:t>he total amount of purchases made by customers, grouped or aggregated by the date when each customer was acquired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942711" y="8409305"/>
            <a:ext cx="17345289" cy="13291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56"/>
              </a:lnSpc>
              <a:spcBef>
                <a:spcPct val="0"/>
              </a:spcBef>
            </a:pPr>
            <a:r>
              <a:rPr lang="en-US" sz="2540">
                <a:solidFill>
                  <a:srgbClr val="000000"/>
                </a:solidFill>
                <a:latin typeface="Canva Sans"/>
              </a:rPr>
              <a:t>I</a:t>
            </a:r>
            <a:r>
              <a:rPr lang="en-US" sz="2540">
                <a:solidFill>
                  <a:srgbClr val="000000"/>
                </a:solidFill>
                <a:latin typeface="Canva Sans"/>
              </a:rPr>
              <a:t>t shows how much revenue was generated from purchases made by customers who were acquired on a particular date. This measure helps analyze the effectiveness of customer acquisition efforts over time and can provide insights into customer behavior trends based on the timing of their acquisition.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-132994" y="5438775"/>
            <a:ext cx="18553987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Sales Performance  Monitoring like whether sales are growing ,declining or remaining stable, Timely adjustments to marketing strategies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71356" y="6914515"/>
            <a:ext cx="17345289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Inventory management like understanding and timings and volume of purchases, Minimizing stockouts 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"/>
            </a:blip>
            <a:stretch>
              <a:fillRect l="-6250" t="0" r="-6250" b="0"/>
            </a:stretch>
          </a:blipFill>
        </p:spPr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CC99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</a:blip>
            <a:stretch>
              <a:fillRect l="0" t="-16442" r="0" b="-1644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921419" y="-171450"/>
            <a:ext cx="6412508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BF63"/>
                </a:solidFill>
                <a:latin typeface="Canva Sans Bold"/>
              </a:rPr>
              <a:t>Conclusion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0" y="1715334"/>
            <a:ext cx="18019971" cy="11956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44099" indent="-372050" lvl="1">
              <a:lnSpc>
                <a:spcPts val="4825"/>
              </a:lnSpc>
              <a:buFont typeface="Arial"/>
              <a:buChar char="•"/>
            </a:pPr>
            <a:r>
              <a:rPr lang="en-US" sz="3446">
                <a:solidFill>
                  <a:srgbClr val="000000"/>
                </a:solidFill>
                <a:latin typeface="Canva Sans Semi-Bold"/>
              </a:rPr>
              <a:t>Performance Monitoring  : Timely adjustments to strategies and tactics to capitalize on emerging opportunities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0" y="3229174"/>
            <a:ext cx="17259300" cy="18002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47684" indent="-373842" lvl="1">
              <a:lnSpc>
                <a:spcPts val="4848"/>
              </a:lnSpc>
              <a:buFont typeface="Arial"/>
              <a:buChar char="•"/>
            </a:pPr>
            <a:r>
              <a:rPr lang="en-US" sz="3463">
                <a:solidFill>
                  <a:srgbClr val="000000"/>
                </a:solidFill>
                <a:latin typeface="Canva Sans Semi-Bold"/>
              </a:rPr>
              <a:t>Segmentation and  Targeting  :  By segmenting customers based on education level, marital status, and age. Company can sustain its marketing efforts and product offerings to specific customer segments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373" y="5334206"/>
            <a:ext cx="15774619" cy="1780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Targeted approach increases the relevance of marketing campaigns and enhances customer engagement, leading to higher conversion rates and customer satisfaction.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0" y="7419546"/>
            <a:ext cx="18288000" cy="1780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 Semi-Bold"/>
              </a:rPr>
              <a:t>Optimized Marketing Strategies : Analyzing purchase behavior over time and identifying seasonal trends enables the company to optimize its marketing strategies</a:t>
            </a:r>
          </a:p>
        </p:txBody>
      </p: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CC99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572895"/>
            <a:ext cx="17492507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 Semi-Bold"/>
              </a:rPr>
              <a:t>New Product Launch : Launch of new products by identifying target customer segments most likely to be interested in the offering 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3963035"/>
            <a:ext cx="16861553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 Semi-Bold"/>
              </a:rPr>
              <a:t>Continuous Improvement</a:t>
            </a:r>
            <a:r>
              <a:rPr lang="en-US" sz="3399">
                <a:solidFill>
                  <a:srgbClr val="000000"/>
                </a:solidFill>
                <a:latin typeface="Canva Sans"/>
              </a:rPr>
              <a:t>: Visualizations serve as a foundation for continuous improvement and optimization of business strategies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6341587"/>
            <a:ext cx="12977912" cy="6629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842016" indent="-421008" lvl="1">
              <a:lnSpc>
                <a:spcPts val="5460"/>
              </a:lnSpc>
              <a:buFont typeface="Arial"/>
              <a:buChar char="•"/>
            </a:pPr>
            <a:r>
              <a:rPr lang="en-US" sz="3900">
                <a:solidFill>
                  <a:srgbClr val="000000"/>
                </a:solidFill>
                <a:latin typeface="Canva Sans"/>
              </a:rPr>
              <a:t>Customer feedback  and Informed Decision Making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</a:blip>
            <a:stretch>
              <a:fillRect l="0" t="-16442" r="0" b="-16442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CC99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672222" y="230925"/>
            <a:ext cx="10951142" cy="1010150"/>
            <a:chOff x="0" y="0"/>
            <a:chExt cx="14601523" cy="1346867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873792"/>
              <a:ext cx="14601523" cy="4730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00"/>
                </a:lnSpc>
              </a:pPr>
              <a:r>
                <a:rPr lang="en-US" sz="2000" spc="60">
                  <a:solidFill>
                    <a:srgbClr val="191919"/>
                  </a:solidFill>
                  <a:latin typeface="Aileron"/>
                </a:rPr>
                <a:t>CUSTOMER|SALES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-47625"/>
              <a:ext cx="14601523" cy="76796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716"/>
                </a:lnSpc>
                <a:spcBef>
                  <a:spcPct val="0"/>
                </a:spcBef>
              </a:pPr>
              <a:r>
                <a:rPr lang="en-US" sz="3600" spc="107">
                  <a:solidFill>
                    <a:srgbClr val="191919"/>
                  </a:solidFill>
                  <a:latin typeface="Aileron Ultra-Bold"/>
                </a:rPr>
                <a:t>PROJECT LIFE CYCLE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2090526" y="3781688"/>
            <a:ext cx="2453911" cy="1226955"/>
          </a:xfrm>
          <a:custGeom>
            <a:avLst/>
            <a:gdLst/>
            <a:ahLst/>
            <a:cxnLst/>
            <a:rect r="r" b="b" t="t" l="l"/>
            <a:pathLst>
              <a:path h="1226955" w="2453911">
                <a:moveTo>
                  <a:pt x="0" y="0"/>
                </a:moveTo>
                <a:lnTo>
                  <a:pt x="2453910" y="0"/>
                </a:lnTo>
                <a:lnTo>
                  <a:pt x="2453910" y="1226956"/>
                </a:lnTo>
                <a:lnTo>
                  <a:pt x="0" y="12269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10800000">
            <a:off x="4437973" y="4998794"/>
            <a:ext cx="2453911" cy="1226955"/>
          </a:xfrm>
          <a:custGeom>
            <a:avLst/>
            <a:gdLst/>
            <a:ahLst/>
            <a:cxnLst/>
            <a:rect r="r" b="b" t="t" l="l"/>
            <a:pathLst>
              <a:path h="1226955" w="2453911">
                <a:moveTo>
                  <a:pt x="0" y="0"/>
                </a:moveTo>
                <a:lnTo>
                  <a:pt x="2453911" y="0"/>
                </a:lnTo>
                <a:lnTo>
                  <a:pt x="2453911" y="1226956"/>
                </a:lnTo>
                <a:lnTo>
                  <a:pt x="0" y="12269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757629" y="3781688"/>
            <a:ext cx="2463760" cy="1231880"/>
          </a:xfrm>
          <a:custGeom>
            <a:avLst/>
            <a:gdLst/>
            <a:ahLst/>
            <a:cxnLst/>
            <a:rect r="r" b="b" t="t" l="l"/>
            <a:pathLst>
              <a:path h="1231880" w="2463760">
                <a:moveTo>
                  <a:pt x="0" y="0"/>
                </a:moveTo>
                <a:lnTo>
                  <a:pt x="2463760" y="0"/>
                </a:lnTo>
                <a:lnTo>
                  <a:pt x="2463760" y="1231880"/>
                </a:lnTo>
                <a:lnTo>
                  <a:pt x="0" y="123188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10800000">
            <a:off x="9096440" y="5003719"/>
            <a:ext cx="2453911" cy="1226955"/>
          </a:xfrm>
          <a:custGeom>
            <a:avLst/>
            <a:gdLst/>
            <a:ahLst/>
            <a:cxnLst/>
            <a:rect r="r" b="b" t="t" l="l"/>
            <a:pathLst>
              <a:path h="1226955" w="2453911">
                <a:moveTo>
                  <a:pt x="0" y="0"/>
                </a:moveTo>
                <a:lnTo>
                  <a:pt x="2453910" y="0"/>
                </a:lnTo>
                <a:lnTo>
                  <a:pt x="2453910" y="1226955"/>
                </a:lnTo>
                <a:lnTo>
                  <a:pt x="0" y="122695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1417028" y="3786613"/>
            <a:ext cx="2453911" cy="1226955"/>
          </a:xfrm>
          <a:custGeom>
            <a:avLst/>
            <a:gdLst/>
            <a:ahLst/>
            <a:cxnLst/>
            <a:rect r="r" b="b" t="t" l="l"/>
            <a:pathLst>
              <a:path h="1226955" w="2453911">
                <a:moveTo>
                  <a:pt x="0" y="0"/>
                </a:moveTo>
                <a:lnTo>
                  <a:pt x="2453910" y="0"/>
                </a:lnTo>
                <a:lnTo>
                  <a:pt x="2453910" y="1226955"/>
                </a:lnTo>
                <a:lnTo>
                  <a:pt x="0" y="122695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10800000">
            <a:off x="13751150" y="5003719"/>
            <a:ext cx="2453911" cy="1226955"/>
          </a:xfrm>
          <a:custGeom>
            <a:avLst/>
            <a:gdLst/>
            <a:ahLst/>
            <a:cxnLst/>
            <a:rect r="r" b="b" t="t" l="l"/>
            <a:pathLst>
              <a:path h="1226955" w="2453911">
                <a:moveTo>
                  <a:pt x="0" y="0"/>
                </a:moveTo>
                <a:lnTo>
                  <a:pt x="2453911" y="0"/>
                </a:lnTo>
                <a:lnTo>
                  <a:pt x="2453911" y="1226955"/>
                </a:lnTo>
                <a:lnTo>
                  <a:pt x="0" y="122695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785269" y="6517182"/>
            <a:ext cx="3064424" cy="1232136"/>
            <a:chOff x="0" y="0"/>
            <a:chExt cx="4085898" cy="1642848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0" y="661773"/>
              <a:ext cx="4085898" cy="9810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00"/>
                </a:lnSpc>
              </a:pPr>
              <a:r>
                <a:rPr lang="en-US" sz="2000" spc="60">
                  <a:solidFill>
                    <a:srgbClr val="191919"/>
                  </a:solidFill>
                  <a:latin typeface="Aileron"/>
                </a:rPr>
                <a:t>Finding  Null Values and Outliers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-47625"/>
              <a:ext cx="4085898" cy="5471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499"/>
                </a:lnSpc>
              </a:pPr>
              <a:r>
                <a:rPr lang="en-US" sz="2499" spc="97" u="none">
                  <a:solidFill>
                    <a:srgbClr val="191919"/>
                  </a:solidFill>
                  <a:latin typeface="Aileron Bold"/>
                </a:rPr>
                <a:t>Stage 1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6420186" y="6514063"/>
            <a:ext cx="3101987" cy="851136"/>
            <a:chOff x="0" y="0"/>
            <a:chExt cx="4135983" cy="1134848"/>
          </a:xfrm>
        </p:grpSpPr>
        <p:sp>
          <p:nvSpPr>
            <p:cNvPr name="TextBox 15" id="15"/>
            <p:cNvSpPr txBox="true"/>
            <p:nvPr/>
          </p:nvSpPr>
          <p:spPr>
            <a:xfrm rot="0">
              <a:off x="0" y="661773"/>
              <a:ext cx="4135983" cy="4730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00"/>
                </a:lnSpc>
              </a:pPr>
              <a:r>
                <a:rPr lang="en-US" sz="2000" spc="60">
                  <a:solidFill>
                    <a:srgbClr val="191919"/>
                  </a:solidFill>
                  <a:latin typeface="Aileron"/>
                </a:rPr>
                <a:t>Descriptive Statistics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-47625"/>
              <a:ext cx="4135983" cy="5471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499"/>
                </a:lnSpc>
              </a:pPr>
              <a:r>
                <a:rPr lang="en-US" sz="2499" spc="97" u="none">
                  <a:solidFill>
                    <a:srgbClr val="191919"/>
                  </a:solidFill>
                  <a:latin typeface="Aileron Bold"/>
                </a:rPr>
                <a:t>Stage 3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1092668" y="6514063"/>
            <a:ext cx="3071595" cy="1232136"/>
            <a:chOff x="0" y="0"/>
            <a:chExt cx="4095460" cy="1642848"/>
          </a:xfrm>
        </p:grpSpPr>
        <p:sp>
          <p:nvSpPr>
            <p:cNvPr name="TextBox 18" id="18"/>
            <p:cNvSpPr txBox="true"/>
            <p:nvPr/>
          </p:nvSpPr>
          <p:spPr>
            <a:xfrm rot="0">
              <a:off x="0" y="661773"/>
              <a:ext cx="4095460" cy="9810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00"/>
                </a:lnSpc>
              </a:pPr>
              <a:r>
                <a:rPr lang="en-US" sz="2000" spc="60">
                  <a:solidFill>
                    <a:srgbClr val="191919"/>
                  </a:solidFill>
                  <a:latin typeface="Aileron"/>
                </a:rPr>
                <a:t>Individual Insights Culmination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0" y="-47625"/>
              <a:ext cx="4095460" cy="5471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499"/>
                </a:lnSpc>
              </a:pPr>
              <a:r>
                <a:rPr lang="en-US" sz="2499" spc="97" u="none">
                  <a:solidFill>
                    <a:srgbClr val="191919"/>
                  </a:solidFill>
                  <a:latin typeface="Aileron Bold"/>
                </a:rPr>
                <a:t>Stage 5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4136424" y="2235227"/>
            <a:ext cx="3064768" cy="851136"/>
            <a:chOff x="0" y="0"/>
            <a:chExt cx="4086357" cy="1134848"/>
          </a:xfrm>
        </p:grpSpPr>
        <p:sp>
          <p:nvSpPr>
            <p:cNvPr name="TextBox 21" id="21"/>
            <p:cNvSpPr txBox="true"/>
            <p:nvPr/>
          </p:nvSpPr>
          <p:spPr>
            <a:xfrm rot="0">
              <a:off x="0" y="661773"/>
              <a:ext cx="4086357" cy="4730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00"/>
                </a:lnSpc>
              </a:pPr>
              <a:r>
                <a:rPr lang="en-US" sz="2000" spc="60">
                  <a:solidFill>
                    <a:srgbClr val="191919"/>
                  </a:solidFill>
                  <a:latin typeface="Aileron"/>
                </a:rPr>
                <a:t>Removing all exceptions</a:t>
              </a: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0" y="-47625"/>
              <a:ext cx="4086357" cy="5471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499"/>
                </a:lnSpc>
              </a:pPr>
              <a:r>
                <a:rPr lang="en-US" sz="2499" spc="97" u="none">
                  <a:solidFill>
                    <a:srgbClr val="191919"/>
                  </a:solidFill>
                  <a:latin typeface="Aileron Bold"/>
                </a:rPr>
                <a:t>Stage 2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8821369" y="2235227"/>
            <a:ext cx="2988534" cy="851136"/>
            <a:chOff x="0" y="0"/>
            <a:chExt cx="3984712" cy="1134848"/>
          </a:xfrm>
        </p:grpSpPr>
        <p:sp>
          <p:nvSpPr>
            <p:cNvPr name="TextBox 24" id="24"/>
            <p:cNvSpPr txBox="true"/>
            <p:nvPr/>
          </p:nvSpPr>
          <p:spPr>
            <a:xfrm rot="0">
              <a:off x="0" y="661773"/>
              <a:ext cx="3984712" cy="4730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00"/>
                </a:lnSpc>
              </a:pPr>
              <a:r>
                <a:rPr lang="en-US" sz="2000" spc="60">
                  <a:solidFill>
                    <a:srgbClr val="191919"/>
                  </a:solidFill>
                  <a:latin typeface="Aileron"/>
                </a:rPr>
                <a:t>Variate-Proned Analysis</a:t>
              </a:r>
            </a:p>
          </p:txBody>
        </p:sp>
        <p:sp>
          <p:nvSpPr>
            <p:cNvPr name="TextBox 25" id="25"/>
            <p:cNvSpPr txBox="true"/>
            <p:nvPr/>
          </p:nvSpPr>
          <p:spPr>
            <a:xfrm rot="0">
              <a:off x="0" y="-47625"/>
              <a:ext cx="3984712" cy="5471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499"/>
                </a:lnSpc>
              </a:pPr>
              <a:r>
                <a:rPr lang="en-US" sz="2499" spc="97" u="none">
                  <a:solidFill>
                    <a:srgbClr val="191919"/>
                  </a:solidFill>
                  <a:latin typeface="Aileron Bold"/>
                </a:rPr>
                <a:t>Stage 4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3437963" y="1830577"/>
            <a:ext cx="3064768" cy="1232136"/>
            <a:chOff x="0" y="0"/>
            <a:chExt cx="4086357" cy="1642848"/>
          </a:xfrm>
        </p:grpSpPr>
        <p:sp>
          <p:nvSpPr>
            <p:cNvPr name="TextBox 27" id="27"/>
            <p:cNvSpPr txBox="true"/>
            <p:nvPr/>
          </p:nvSpPr>
          <p:spPr>
            <a:xfrm rot="0">
              <a:off x="0" y="661773"/>
              <a:ext cx="4086357" cy="9810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00"/>
                </a:lnSpc>
              </a:pPr>
              <a:r>
                <a:rPr lang="en-US" sz="2000" spc="60">
                  <a:solidFill>
                    <a:srgbClr val="191919"/>
                  </a:solidFill>
                  <a:latin typeface="Aileron"/>
                </a:rPr>
                <a:t>Continued by PBI Analysis</a:t>
              </a:r>
            </a:p>
          </p:txBody>
        </p:sp>
        <p:sp>
          <p:nvSpPr>
            <p:cNvPr name="TextBox 28" id="28"/>
            <p:cNvSpPr txBox="true"/>
            <p:nvPr/>
          </p:nvSpPr>
          <p:spPr>
            <a:xfrm rot="0">
              <a:off x="0" y="-47625"/>
              <a:ext cx="4086357" cy="5471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499"/>
                </a:lnSpc>
              </a:pPr>
              <a:r>
                <a:rPr lang="en-US" sz="2499" spc="97" u="none">
                  <a:solidFill>
                    <a:srgbClr val="191919"/>
                  </a:solidFill>
                  <a:latin typeface="Aileron Bold"/>
                </a:rPr>
                <a:t>Stage 6</a:t>
              </a: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2449605" y="4145693"/>
            <a:ext cx="1735751" cy="1735751"/>
            <a:chOff x="0" y="0"/>
            <a:chExt cx="812800" cy="81280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352425" cap="sq">
              <a:solidFill>
                <a:srgbClr val="7CD4D2"/>
              </a:solidFill>
              <a:prstDash val="solid"/>
              <a:miter/>
            </a:ln>
          </p:spPr>
        </p:sp>
        <p:sp>
          <p:nvSpPr>
            <p:cNvPr name="TextBox 31" id="31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49"/>
                </a:lnSpc>
              </a:pPr>
              <a:r>
                <a:rPr lang="en-US" sz="2499">
                  <a:solidFill>
                    <a:srgbClr val="191919"/>
                  </a:solidFill>
                  <a:latin typeface="Aileron Bold"/>
                </a:rPr>
                <a:t>01</a:t>
              </a: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4800932" y="4099333"/>
            <a:ext cx="1735751" cy="1735751"/>
            <a:chOff x="0" y="0"/>
            <a:chExt cx="812800" cy="812800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352425" cap="sq">
              <a:solidFill>
                <a:srgbClr val="4AB1B4"/>
              </a:solidFill>
              <a:prstDash val="solid"/>
              <a:miter/>
            </a:ln>
          </p:spPr>
        </p:sp>
        <p:sp>
          <p:nvSpPr>
            <p:cNvPr name="TextBox 34" id="34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49"/>
                </a:lnSpc>
              </a:pPr>
              <a:r>
                <a:rPr lang="en-US" sz="2499">
                  <a:solidFill>
                    <a:srgbClr val="191919"/>
                  </a:solidFill>
                  <a:latin typeface="Aileron Bold"/>
                </a:rPr>
                <a:t>02</a:t>
              </a: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7103305" y="4145693"/>
            <a:ext cx="1735751" cy="1735751"/>
            <a:chOff x="0" y="0"/>
            <a:chExt cx="812800" cy="812800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352425" cap="sq">
              <a:solidFill>
                <a:srgbClr val="37C9EF"/>
              </a:solidFill>
              <a:prstDash val="solid"/>
              <a:miter/>
            </a:ln>
          </p:spPr>
        </p:sp>
        <p:sp>
          <p:nvSpPr>
            <p:cNvPr name="TextBox 37" id="37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49"/>
                </a:lnSpc>
              </a:pPr>
              <a:r>
                <a:rPr lang="en-US" sz="2499">
                  <a:solidFill>
                    <a:srgbClr val="191919"/>
                  </a:solidFill>
                  <a:latin typeface="Aileron Bold"/>
                </a:rPr>
                <a:t>03</a:t>
              </a:r>
            </a:p>
          </p:txBody>
        </p:sp>
      </p:grpSp>
      <p:grpSp>
        <p:nvGrpSpPr>
          <p:cNvPr name="Group 38" id="38"/>
          <p:cNvGrpSpPr/>
          <p:nvPr/>
        </p:nvGrpSpPr>
        <p:grpSpPr>
          <a:xfrm rot="0">
            <a:off x="9430939" y="4099333"/>
            <a:ext cx="1735751" cy="1735751"/>
            <a:chOff x="0" y="0"/>
            <a:chExt cx="812800" cy="812800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352425" cap="sq">
              <a:solidFill>
                <a:srgbClr val="2C92D5"/>
              </a:solidFill>
              <a:prstDash val="solid"/>
              <a:miter/>
            </a:ln>
          </p:spPr>
        </p:sp>
        <p:sp>
          <p:nvSpPr>
            <p:cNvPr name="TextBox 40" id="40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49"/>
                </a:lnSpc>
              </a:pPr>
              <a:r>
                <a:rPr lang="en-US" sz="2499">
                  <a:solidFill>
                    <a:srgbClr val="191919"/>
                  </a:solidFill>
                  <a:latin typeface="Aileron Bold"/>
                </a:rPr>
                <a:t>04</a:t>
              </a:r>
            </a:p>
          </p:txBody>
        </p:sp>
      </p:grpSp>
      <p:grpSp>
        <p:nvGrpSpPr>
          <p:cNvPr name="Group 41" id="41"/>
          <p:cNvGrpSpPr/>
          <p:nvPr/>
        </p:nvGrpSpPr>
        <p:grpSpPr>
          <a:xfrm rot="0">
            <a:off x="11760590" y="4276988"/>
            <a:ext cx="1735751" cy="1735751"/>
            <a:chOff x="0" y="0"/>
            <a:chExt cx="812800" cy="812800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352425" cap="sq">
              <a:solidFill>
                <a:srgbClr val="13538A"/>
              </a:solidFill>
              <a:prstDash val="solid"/>
              <a:miter/>
            </a:ln>
          </p:spPr>
        </p:sp>
        <p:sp>
          <p:nvSpPr>
            <p:cNvPr name="TextBox 43" id="43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49"/>
                </a:lnSpc>
              </a:pPr>
              <a:r>
                <a:rPr lang="en-US" sz="2499">
                  <a:solidFill>
                    <a:srgbClr val="191919"/>
                  </a:solidFill>
                  <a:latin typeface="Aileron Bold"/>
                </a:rPr>
                <a:t>05</a:t>
              </a:r>
            </a:p>
          </p:txBody>
        </p:sp>
      </p:grpSp>
      <p:grpSp>
        <p:nvGrpSpPr>
          <p:cNvPr name="Group 44" id="44"/>
          <p:cNvGrpSpPr/>
          <p:nvPr/>
        </p:nvGrpSpPr>
        <p:grpSpPr>
          <a:xfrm rot="0">
            <a:off x="14080488" y="4099333"/>
            <a:ext cx="1735751" cy="1735751"/>
            <a:chOff x="0" y="0"/>
            <a:chExt cx="812800" cy="812800"/>
          </a:xfrm>
        </p:grpSpPr>
        <p:sp>
          <p:nvSpPr>
            <p:cNvPr name="Freeform 45" id="4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352425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name="TextBox 46" id="46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49"/>
                </a:lnSpc>
              </a:pPr>
              <a:r>
                <a:rPr lang="en-US" sz="2499">
                  <a:solidFill>
                    <a:srgbClr val="191919"/>
                  </a:solidFill>
                  <a:latin typeface="Aileron Bold"/>
                </a:rPr>
                <a:t>06</a:t>
              </a:r>
            </a:p>
          </p:txBody>
        </p:sp>
      </p:grpSp>
      <p:sp>
        <p:nvSpPr>
          <p:cNvPr name="TextBox 47" id="47"/>
          <p:cNvSpPr txBox="true"/>
          <p:nvPr/>
        </p:nvSpPr>
        <p:spPr>
          <a:xfrm rot="0">
            <a:off x="1032493" y="8281670"/>
            <a:ext cx="16230600" cy="9766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191919"/>
                </a:solidFill>
                <a:latin typeface="Aileron Bold"/>
              </a:rPr>
              <a:t>Analysis by Group: Meenu sree 12214156, Siddharth 12213088,  Mehak 12212952, pramod 12215999, sudheer 12216779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CC99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944100" y="1840069"/>
            <a:ext cx="7315200" cy="7418231"/>
            <a:chOff x="0" y="0"/>
            <a:chExt cx="2649809" cy="268713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31750" y="31750"/>
              <a:ext cx="2586309" cy="2623630"/>
            </a:xfrm>
            <a:custGeom>
              <a:avLst/>
              <a:gdLst/>
              <a:ahLst/>
              <a:cxnLst/>
              <a:rect r="r" b="b" t="t" l="l"/>
              <a:pathLst>
                <a:path h="2623630" w="2586309">
                  <a:moveTo>
                    <a:pt x="2493599" y="2623630"/>
                  </a:moveTo>
                  <a:lnTo>
                    <a:pt x="92710" y="2623630"/>
                  </a:lnTo>
                  <a:cubicBezTo>
                    <a:pt x="41910" y="2623630"/>
                    <a:pt x="0" y="2581720"/>
                    <a:pt x="0" y="2530920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2492329" y="0"/>
                  </a:lnTo>
                  <a:cubicBezTo>
                    <a:pt x="2543129" y="0"/>
                    <a:pt x="2585039" y="41910"/>
                    <a:pt x="2585039" y="92710"/>
                  </a:cubicBezTo>
                  <a:lnTo>
                    <a:pt x="2585039" y="2529650"/>
                  </a:lnTo>
                  <a:cubicBezTo>
                    <a:pt x="2586309" y="2581720"/>
                    <a:pt x="2544399" y="2623630"/>
                    <a:pt x="2493599" y="2623630"/>
                  </a:cubicBezTo>
                  <a:close/>
                </a:path>
              </a:pathLst>
            </a:custGeom>
            <a:solidFill>
              <a:srgbClr val="FAE8E0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649809" cy="2687131"/>
            </a:xfrm>
            <a:custGeom>
              <a:avLst/>
              <a:gdLst/>
              <a:ahLst/>
              <a:cxnLst/>
              <a:rect r="r" b="b" t="t" l="l"/>
              <a:pathLst>
                <a:path h="2687131" w="2649809">
                  <a:moveTo>
                    <a:pt x="2525349" y="59690"/>
                  </a:moveTo>
                  <a:cubicBezTo>
                    <a:pt x="2560909" y="59690"/>
                    <a:pt x="2590119" y="88900"/>
                    <a:pt x="2590119" y="124460"/>
                  </a:cubicBezTo>
                  <a:lnTo>
                    <a:pt x="2590119" y="2562671"/>
                  </a:lnTo>
                  <a:cubicBezTo>
                    <a:pt x="2590119" y="2598231"/>
                    <a:pt x="2560909" y="2627440"/>
                    <a:pt x="2525349" y="2627440"/>
                  </a:cubicBezTo>
                  <a:lnTo>
                    <a:pt x="124460" y="2627440"/>
                  </a:lnTo>
                  <a:cubicBezTo>
                    <a:pt x="88900" y="2627440"/>
                    <a:pt x="59690" y="2598231"/>
                    <a:pt x="59690" y="2562671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2525349" y="59690"/>
                  </a:lnTo>
                  <a:moveTo>
                    <a:pt x="2525349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2562671"/>
                  </a:lnTo>
                  <a:cubicBezTo>
                    <a:pt x="0" y="2631250"/>
                    <a:pt x="55880" y="2687131"/>
                    <a:pt x="124460" y="2687131"/>
                  </a:cubicBezTo>
                  <a:lnTo>
                    <a:pt x="2525349" y="2687131"/>
                  </a:lnTo>
                  <a:cubicBezTo>
                    <a:pt x="2593929" y="2687131"/>
                    <a:pt x="2649809" y="2631250"/>
                    <a:pt x="2649809" y="2562671"/>
                  </a:cubicBezTo>
                  <a:lnTo>
                    <a:pt x="2649809" y="124460"/>
                  </a:lnTo>
                  <a:cubicBezTo>
                    <a:pt x="2649809" y="55880"/>
                    <a:pt x="2593929" y="0"/>
                    <a:pt x="2525349" y="0"/>
                  </a:cubicBezTo>
                  <a:close/>
                </a:path>
              </a:pathLst>
            </a:custGeom>
            <a:solidFill>
              <a:srgbClr val="494F56"/>
            </a:solid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9629324" y="1028700"/>
            <a:ext cx="7944752" cy="3117301"/>
          </a:xfrm>
          <a:custGeom>
            <a:avLst/>
            <a:gdLst/>
            <a:ahLst/>
            <a:cxnLst/>
            <a:rect r="r" b="b" t="t" l="l"/>
            <a:pathLst>
              <a:path h="3117301" w="7944752">
                <a:moveTo>
                  <a:pt x="0" y="0"/>
                </a:moveTo>
                <a:lnTo>
                  <a:pt x="7944752" y="0"/>
                </a:lnTo>
                <a:lnTo>
                  <a:pt x="7944752" y="3117301"/>
                </a:lnTo>
                <a:lnTo>
                  <a:pt x="0" y="31173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86437" y="3404038"/>
            <a:ext cx="6662125" cy="5854262"/>
          </a:xfrm>
          <a:custGeom>
            <a:avLst/>
            <a:gdLst/>
            <a:ahLst/>
            <a:cxnLst/>
            <a:rect r="r" b="b" t="t" l="l"/>
            <a:pathLst>
              <a:path h="5854262" w="6662125">
                <a:moveTo>
                  <a:pt x="0" y="0"/>
                </a:moveTo>
                <a:lnTo>
                  <a:pt x="6662125" y="0"/>
                </a:lnTo>
                <a:lnTo>
                  <a:pt x="6662125" y="5854262"/>
                </a:lnTo>
                <a:lnTo>
                  <a:pt x="0" y="58542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099" t="0" r="-2344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9629324" y="1825350"/>
            <a:ext cx="7944752" cy="762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  <a:spcBef>
                <a:spcPct val="0"/>
              </a:spcBef>
            </a:pPr>
            <a:r>
              <a:rPr lang="en-US" sz="4500">
                <a:solidFill>
                  <a:srgbClr val="383E48"/>
                </a:solidFill>
                <a:latin typeface="Canva Sans Bold"/>
              </a:rPr>
              <a:t>Finding Outliers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317421" y="4877377"/>
            <a:ext cx="6610037" cy="20624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96"/>
              </a:lnSpc>
              <a:spcBef>
                <a:spcPct val="0"/>
              </a:spcBef>
            </a:pPr>
            <a:r>
              <a:rPr lang="en-US" sz="3925">
                <a:solidFill>
                  <a:srgbClr val="383E48"/>
                </a:solidFill>
                <a:latin typeface="Canva Sans"/>
              </a:rPr>
              <a:t>We found OUTLIERS in the INCOME field of CUSTOMERS subsheet.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CC99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944100" y="1840069"/>
            <a:ext cx="7315200" cy="7418231"/>
            <a:chOff x="0" y="0"/>
            <a:chExt cx="2649809" cy="268713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31750" y="31750"/>
              <a:ext cx="2586309" cy="2623630"/>
            </a:xfrm>
            <a:custGeom>
              <a:avLst/>
              <a:gdLst/>
              <a:ahLst/>
              <a:cxnLst/>
              <a:rect r="r" b="b" t="t" l="l"/>
              <a:pathLst>
                <a:path h="2623630" w="2586309">
                  <a:moveTo>
                    <a:pt x="2493599" y="2623630"/>
                  </a:moveTo>
                  <a:lnTo>
                    <a:pt x="92710" y="2623630"/>
                  </a:lnTo>
                  <a:cubicBezTo>
                    <a:pt x="41910" y="2623630"/>
                    <a:pt x="0" y="2581720"/>
                    <a:pt x="0" y="2530920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2492329" y="0"/>
                  </a:lnTo>
                  <a:cubicBezTo>
                    <a:pt x="2543129" y="0"/>
                    <a:pt x="2585039" y="41910"/>
                    <a:pt x="2585039" y="92710"/>
                  </a:cubicBezTo>
                  <a:lnTo>
                    <a:pt x="2585039" y="2529650"/>
                  </a:lnTo>
                  <a:cubicBezTo>
                    <a:pt x="2586309" y="2581720"/>
                    <a:pt x="2544399" y="2623630"/>
                    <a:pt x="2493599" y="2623630"/>
                  </a:cubicBezTo>
                  <a:close/>
                </a:path>
              </a:pathLst>
            </a:custGeom>
            <a:solidFill>
              <a:srgbClr val="FAE8E0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649809" cy="2687131"/>
            </a:xfrm>
            <a:custGeom>
              <a:avLst/>
              <a:gdLst/>
              <a:ahLst/>
              <a:cxnLst/>
              <a:rect r="r" b="b" t="t" l="l"/>
              <a:pathLst>
                <a:path h="2687131" w="2649809">
                  <a:moveTo>
                    <a:pt x="2525349" y="59690"/>
                  </a:moveTo>
                  <a:cubicBezTo>
                    <a:pt x="2560909" y="59690"/>
                    <a:pt x="2590119" y="88900"/>
                    <a:pt x="2590119" y="124460"/>
                  </a:cubicBezTo>
                  <a:lnTo>
                    <a:pt x="2590119" y="2562671"/>
                  </a:lnTo>
                  <a:cubicBezTo>
                    <a:pt x="2590119" y="2598231"/>
                    <a:pt x="2560909" y="2627440"/>
                    <a:pt x="2525349" y="2627440"/>
                  </a:cubicBezTo>
                  <a:lnTo>
                    <a:pt x="124460" y="2627440"/>
                  </a:lnTo>
                  <a:cubicBezTo>
                    <a:pt x="88900" y="2627440"/>
                    <a:pt x="59690" y="2598231"/>
                    <a:pt x="59690" y="2562671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2525349" y="59690"/>
                  </a:lnTo>
                  <a:moveTo>
                    <a:pt x="2525349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2562671"/>
                  </a:lnTo>
                  <a:cubicBezTo>
                    <a:pt x="0" y="2631250"/>
                    <a:pt x="55880" y="2687131"/>
                    <a:pt x="124460" y="2687131"/>
                  </a:cubicBezTo>
                  <a:lnTo>
                    <a:pt x="2525349" y="2687131"/>
                  </a:lnTo>
                  <a:cubicBezTo>
                    <a:pt x="2593929" y="2687131"/>
                    <a:pt x="2649809" y="2631250"/>
                    <a:pt x="2649809" y="2562671"/>
                  </a:cubicBezTo>
                  <a:lnTo>
                    <a:pt x="2649809" y="124460"/>
                  </a:lnTo>
                  <a:cubicBezTo>
                    <a:pt x="2649809" y="55880"/>
                    <a:pt x="2593929" y="0"/>
                    <a:pt x="2525349" y="0"/>
                  </a:cubicBezTo>
                  <a:close/>
                </a:path>
              </a:pathLst>
            </a:custGeom>
            <a:solidFill>
              <a:srgbClr val="494F56"/>
            </a:solid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9629324" y="1028700"/>
            <a:ext cx="7944752" cy="3117301"/>
          </a:xfrm>
          <a:custGeom>
            <a:avLst/>
            <a:gdLst/>
            <a:ahLst/>
            <a:cxnLst/>
            <a:rect r="r" b="b" t="t" l="l"/>
            <a:pathLst>
              <a:path h="3117301" w="7944752">
                <a:moveTo>
                  <a:pt x="0" y="0"/>
                </a:moveTo>
                <a:lnTo>
                  <a:pt x="7944752" y="0"/>
                </a:lnTo>
                <a:lnTo>
                  <a:pt x="7944752" y="3117301"/>
                </a:lnTo>
                <a:lnTo>
                  <a:pt x="0" y="31173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191678" y="5549185"/>
            <a:ext cx="4730644" cy="3350055"/>
          </a:xfrm>
          <a:custGeom>
            <a:avLst/>
            <a:gdLst/>
            <a:ahLst/>
            <a:cxnLst/>
            <a:rect r="r" b="b" t="t" l="l"/>
            <a:pathLst>
              <a:path h="3350055" w="4730644">
                <a:moveTo>
                  <a:pt x="0" y="0"/>
                </a:moveTo>
                <a:lnTo>
                  <a:pt x="4730644" y="0"/>
                </a:lnTo>
                <a:lnTo>
                  <a:pt x="4730644" y="3350054"/>
                </a:lnTo>
                <a:lnTo>
                  <a:pt x="0" y="335005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28700" y="1670515"/>
            <a:ext cx="4606468" cy="3283063"/>
          </a:xfrm>
          <a:custGeom>
            <a:avLst/>
            <a:gdLst/>
            <a:ahLst/>
            <a:cxnLst/>
            <a:rect r="r" b="b" t="t" l="l"/>
            <a:pathLst>
              <a:path h="3283063" w="4606468">
                <a:moveTo>
                  <a:pt x="0" y="0"/>
                </a:moveTo>
                <a:lnTo>
                  <a:pt x="4606468" y="0"/>
                </a:lnTo>
                <a:lnTo>
                  <a:pt x="4606468" y="3283062"/>
                </a:lnTo>
                <a:lnTo>
                  <a:pt x="0" y="328306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9629324" y="1825350"/>
            <a:ext cx="7944752" cy="762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  <a:spcBef>
                <a:spcPct val="0"/>
              </a:spcBef>
            </a:pPr>
            <a:r>
              <a:rPr lang="en-US" sz="4500" u="sng">
                <a:solidFill>
                  <a:srgbClr val="383E48"/>
                </a:solidFill>
                <a:latin typeface="Canva Sans Bold"/>
              </a:rPr>
              <a:t>Removal of Outliers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72471" y="971550"/>
            <a:ext cx="3199606" cy="5875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1"/>
              </a:lnSpc>
              <a:spcBef>
                <a:spcPct val="0"/>
              </a:spcBef>
            </a:pPr>
            <a:r>
              <a:rPr lang="en-US" sz="3493">
                <a:solidFill>
                  <a:srgbClr val="383E48"/>
                </a:solidFill>
                <a:latin typeface="Canva Sans Bold"/>
              </a:rPr>
              <a:t>WITH OULIERS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670883" y="5095875"/>
            <a:ext cx="4880769" cy="4639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28"/>
              </a:lnSpc>
              <a:spcBef>
                <a:spcPct val="0"/>
              </a:spcBef>
            </a:pPr>
            <a:r>
              <a:rPr lang="en-US" sz="2734" u="sng">
                <a:solidFill>
                  <a:srgbClr val="383E48"/>
                </a:solidFill>
                <a:latin typeface="Canva Sans Bold"/>
              </a:rPr>
              <a:t>AFTER REMOVING OUTLIERS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944100" y="4088851"/>
            <a:ext cx="7315200" cy="3857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sz="2900" u="sng">
                <a:solidFill>
                  <a:srgbClr val="383E48"/>
                </a:solidFill>
                <a:latin typeface="Canva Sans Bold"/>
              </a:rPr>
              <a:t>Used IQR method remove outliers:</a:t>
            </a:r>
          </a:p>
          <a:p>
            <a:pPr algn="ctr">
              <a:lnSpc>
                <a:spcPts val="4060"/>
              </a:lnSpc>
              <a:spcBef>
                <a:spcPct val="0"/>
              </a:spcBef>
            </a:pPr>
            <a:r>
              <a:rPr lang="en-US" sz="2900" u="sng">
                <a:solidFill>
                  <a:srgbClr val="383E48"/>
                </a:solidFill>
                <a:latin typeface="Canva Sans"/>
              </a:rPr>
              <a:t> Lower_bound = Q1 - 1.5 * IQR</a:t>
            </a:r>
          </a:p>
          <a:p>
            <a:pPr algn="ctr">
              <a:lnSpc>
                <a:spcPts val="4060"/>
              </a:lnSpc>
              <a:spcBef>
                <a:spcPct val="0"/>
              </a:spcBef>
            </a:pPr>
            <a:r>
              <a:rPr lang="en-US" sz="2900" u="sng">
                <a:solidFill>
                  <a:srgbClr val="383E48"/>
                </a:solidFill>
                <a:latin typeface="Canva Sans"/>
              </a:rPr>
              <a:t>Upper_bound = Q3 + 1.5 * IQR</a:t>
            </a:r>
          </a:p>
          <a:p>
            <a:pPr algn="ctr">
              <a:lnSpc>
                <a:spcPts val="4060"/>
              </a:lnSpc>
              <a:spcBef>
                <a:spcPct val="0"/>
              </a:spcBef>
            </a:pPr>
          </a:p>
          <a:p>
            <a:pPr algn="ctr">
              <a:lnSpc>
                <a:spcPts val="4060"/>
              </a:lnSpc>
              <a:spcBef>
                <a:spcPct val="0"/>
              </a:spcBef>
            </a:pPr>
            <a:r>
              <a:rPr lang="en-US" sz="2900" u="sng">
                <a:solidFill>
                  <a:srgbClr val="383E48"/>
                </a:solidFill>
                <a:latin typeface="Canva Sans"/>
              </a:rPr>
              <a:t>Outliers = (df &lt; lower_bound) | (df &gt; upper_bound)</a:t>
            </a:r>
          </a:p>
          <a:p>
            <a:pPr algn="ctr">
              <a:lnSpc>
                <a:spcPts val="643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E8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944100" y="1840069"/>
            <a:ext cx="7315200" cy="7418231"/>
            <a:chOff x="0" y="0"/>
            <a:chExt cx="2649809" cy="268713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31750" y="31750"/>
              <a:ext cx="2586309" cy="2623630"/>
            </a:xfrm>
            <a:custGeom>
              <a:avLst/>
              <a:gdLst/>
              <a:ahLst/>
              <a:cxnLst/>
              <a:rect r="r" b="b" t="t" l="l"/>
              <a:pathLst>
                <a:path h="2623630" w="2586309">
                  <a:moveTo>
                    <a:pt x="2493599" y="2623630"/>
                  </a:moveTo>
                  <a:lnTo>
                    <a:pt x="92710" y="2623630"/>
                  </a:lnTo>
                  <a:cubicBezTo>
                    <a:pt x="41910" y="2623630"/>
                    <a:pt x="0" y="2581720"/>
                    <a:pt x="0" y="2530920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2492329" y="0"/>
                  </a:lnTo>
                  <a:cubicBezTo>
                    <a:pt x="2543129" y="0"/>
                    <a:pt x="2585039" y="41910"/>
                    <a:pt x="2585039" y="92710"/>
                  </a:cubicBezTo>
                  <a:lnTo>
                    <a:pt x="2585039" y="2529650"/>
                  </a:lnTo>
                  <a:cubicBezTo>
                    <a:pt x="2586309" y="2581720"/>
                    <a:pt x="2544399" y="2623630"/>
                    <a:pt x="2493599" y="2623630"/>
                  </a:cubicBezTo>
                  <a:close/>
                </a:path>
              </a:pathLst>
            </a:custGeom>
            <a:solidFill>
              <a:srgbClr val="FAE8E0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649809" cy="2687131"/>
            </a:xfrm>
            <a:custGeom>
              <a:avLst/>
              <a:gdLst/>
              <a:ahLst/>
              <a:cxnLst/>
              <a:rect r="r" b="b" t="t" l="l"/>
              <a:pathLst>
                <a:path h="2687131" w="2649809">
                  <a:moveTo>
                    <a:pt x="2525349" y="59690"/>
                  </a:moveTo>
                  <a:cubicBezTo>
                    <a:pt x="2560909" y="59690"/>
                    <a:pt x="2590119" y="88900"/>
                    <a:pt x="2590119" y="124460"/>
                  </a:cubicBezTo>
                  <a:lnTo>
                    <a:pt x="2590119" y="2562671"/>
                  </a:lnTo>
                  <a:cubicBezTo>
                    <a:pt x="2590119" y="2598231"/>
                    <a:pt x="2560909" y="2627440"/>
                    <a:pt x="2525349" y="2627440"/>
                  </a:cubicBezTo>
                  <a:lnTo>
                    <a:pt x="124460" y="2627440"/>
                  </a:lnTo>
                  <a:cubicBezTo>
                    <a:pt x="88900" y="2627440"/>
                    <a:pt x="59690" y="2598231"/>
                    <a:pt x="59690" y="2562671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2525349" y="59690"/>
                  </a:lnTo>
                  <a:moveTo>
                    <a:pt x="2525349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2562671"/>
                  </a:lnTo>
                  <a:cubicBezTo>
                    <a:pt x="0" y="2631250"/>
                    <a:pt x="55880" y="2687131"/>
                    <a:pt x="124460" y="2687131"/>
                  </a:cubicBezTo>
                  <a:lnTo>
                    <a:pt x="2525349" y="2687131"/>
                  </a:lnTo>
                  <a:cubicBezTo>
                    <a:pt x="2593929" y="2687131"/>
                    <a:pt x="2649809" y="2631250"/>
                    <a:pt x="2649809" y="2562671"/>
                  </a:cubicBezTo>
                  <a:lnTo>
                    <a:pt x="2649809" y="124460"/>
                  </a:lnTo>
                  <a:cubicBezTo>
                    <a:pt x="2649809" y="55880"/>
                    <a:pt x="2593929" y="0"/>
                    <a:pt x="2525349" y="0"/>
                  </a:cubicBezTo>
                  <a:close/>
                </a:path>
              </a:pathLst>
            </a:custGeom>
            <a:solidFill>
              <a:srgbClr val="494F56"/>
            </a:solid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9736253" y="1028700"/>
            <a:ext cx="7730895" cy="3033389"/>
          </a:xfrm>
          <a:custGeom>
            <a:avLst/>
            <a:gdLst/>
            <a:ahLst/>
            <a:cxnLst/>
            <a:rect r="r" b="b" t="t" l="l"/>
            <a:pathLst>
              <a:path h="3033389" w="7730895">
                <a:moveTo>
                  <a:pt x="0" y="0"/>
                </a:moveTo>
                <a:lnTo>
                  <a:pt x="7730894" y="0"/>
                </a:lnTo>
                <a:lnTo>
                  <a:pt x="7730894" y="3033389"/>
                </a:lnTo>
                <a:lnTo>
                  <a:pt x="0" y="30333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98276" y="3422957"/>
            <a:ext cx="9337977" cy="5814212"/>
          </a:xfrm>
          <a:custGeom>
            <a:avLst/>
            <a:gdLst/>
            <a:ahLst/>
            <a:cxnLst/>
            <a:rect r="r" b="b" t="t" l="l"/>
            <a:pathLst>
              <a:path h="5814212" w="9337977">
                <a:moveTo>
                  <a:pt x="0" y="0"/>
                </a:moveTo>
                <a:lnTo>
                  <a:pt x="9337977" y="0"/>
                </a:lnTo>
                <a:lnTo>
                  <a:pt x="9337977" y="5814212"/>
                </a:lnTo>
                <a:lnTo>
                  <a:pt x="0" y="58142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92462" y="1754344"/>
            <a:ext cx="6693495" cy="778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439"/>
              </a:lnSpc>
            </a:pPr>
            <a:r>
              <a:rPr lang="en-US" sz="4599">
                <a:solidFill>
                  <a:srgbClr val="383E48"/>
                </a:solidFill>
                <a:latin typeface="Canva Sans Bold"/>
              </a:rPr>
              <a:t>Finding the Ouliers...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480097" y="4280641"/>
            <a:ext cx="6243205" cy="27404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96"/>
              </a:lnSpc>
            </a:pPr>
            <a:r>
              <a:rPr lang="en-US" sz="3925">
                <a:solidFill>
                  <a:srgbClr val="383E48"/>
                </a:solidFill>
                <a:latin typeface="Canva Sans"/>
              </a:rPr>
              <a:t>We found out OUTLIERS in the AMOUNT filed within SALES subsheet</a:t>
            </a:r>
          </a:p>
          <a:p>
            <a:pPr algn="ctr">
              <a:lnSpc>
                <a:spcPts val="5496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E8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12035" y="1973903"/>
            <a:ext cx="9540889" cy="6339194"/>
          </a:xfrm>
          <a:custGeom>
            <a:avLst/>
            <a:gdLst/>
            <a:ahLst/>
            <a:cxnLst/>
            <a:rect r="r" b="b" t="t" l="l"/>
            <a:pathLst>
              <a:path h="6339194" w="9540889">
                <a:moveTo>
                  <a:pt x="0" y="0"/>
                </a:moveTo>
                <a:lnTo>
                  <a:pt x="9540889" y="0"/>
                </a:lnTo>
                <a:lnTo>
                  <a:pt x="9540889" y="6339194"/>
                </a:lnTo>
                <a:lnTo>
                  <a:pt x="0" y="63391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557105" y="21542"/>
            <a:ext cx="7730895" cy="3033389"/>
          </a:xfrm>
          <a:custGeom>
            <a:avLst/>
            <a:gdLst/>
            <a:ahLst/>
            <a:cxnLst/>
            <a:rect r="r" b="b" t="t" l="l"/>
            <a:pathLst>
              <a:path h="3033389" w="7730895">
                <a:moveTo>
                  <a:pt x="0" y="0"/>
                </a:moveTo>
                <a:lnTo>
                  <a:pt x="7730895" y="0"/>
                </a:lnTo>
                <a:lnTo>
                  <a:pt x="7730895" y="3033390"/>
                </a:lnTo>
                <a:lnTo>
                  <a:pt x="0" y="303339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557105" y="3167257"/>
            <a:ext cx="7730895" cy="3207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39"/>
              </a:lnSpc>
            </a:pPr>
            <a:r>
              <a:rPr lang="en-US" sz="4599">
                <a:solidFill>
                  <a:srgbClr val="000000"/>
                </a:solidFill>
                <a:latin typeface="Canva Sans"/>
              </a:rPr>
              <a:t>We used the IQR  Limit to eliminate the outliers.</a:t>
            </a:r>
          </a:p>
          <a:p>
            <a:pPr algn="ctr">
              <a:lnSpc>
                <a:spcPts val="6439"/>
              </a:lnSpc>
              <a:spcBef>
                <a:spcPct val="0"/>
              </a:spcBef>
            </a:pPr>
            <a:r>
              <a:rPr lang="en-US" sz="4599">
                <a:solidFill>
                  <a:srgbClr val="000000"/>
                </a:solidFill>
                <a:latin typeface="Canva Sans"/>
              </a:rPr>
              <a:t>We used </a:t>
            </a:r>
            <a:r>
              <a:rPr lang="en-US" sz="4599">
                <a:solidFill>
                  <a:srgbClr val="000000"/>
                </a:solidFill>
                <a:latin typeface="Canva Sans Bold"/>
              </a:rPr>
              <a:t>PANDAS </a:t>
            </a:r>
            <a:r>
              <a:rPr lang="en-US" sz="4599">
                <a:solidFill>
                  <a:srgbClr val="000000"/>
                </a:solidFill>
                <a:latin typeface="Canva Sans"/>
              </a:rPr>
              <a:t>library to remove the outliers.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569589" y="596582"/>
            <a:ext cx="7730895" cy="778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39"/>
              </a:lnSpc>
              <a:spcBef>
                <a:spcPct val="0"/>
              </a:spcBef>
            </a:pPr>
            <a:r>
              <a:rPr lang="en-US" sz="4599">
                <a:solidFill>
                  <a:srgbClr val="000000"/>
                </a:solidFill>
                <a:latin typeface="Canva Sans Bold"/>
              </a:rPr>
              <a:t>After Outlier Removal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CC99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17560" y="3038447"/>
            <a:ext cx="8239319" cy="5995795"/>
          </a:xfrm>
          <a:custGeom>
            <a:avLst/>
            <a:gdLst/>
            <a:ahLst/>
            <a:cxnLst/>
            <a:rect r="r" b="b" t="t" l="l"/>
            <a:pathLst>
              <a:path h="5995795" w="8239319">
                <a:moveTo>
                  <a:pt x="0" y="0"/>
                </a:moveTo>
                <a:lnTo>
                  <a:pt x="8239319" y="0"/>
                </a:lnTo>
                <a:lnTo>
                  <a:pt x="8239319" y="5995794"/>
                </a:lnTo>
                <a:lnTo>
                  <a:pt x="0" y="59957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755025" y="2963828"/>
            <a:ext cx="7757431" cy="6145032"/>
          </a:xfrm>
          <a:custGeom>
            <a:avLst/>
            <a:gdLst/>
            <a:ahLst/>
            <a:cxnLst/>
            <a:rect r="r" b="b" t="t" l="l"/>
            <a:pathLst>
              <a:path h="6145032" w="7757431">
                <a:moveTo>
                  <a:pt x="0" y="0"/>
                </a:moveTo>
                <a:lnTo>
                  <a:pt x="7757431" y="0"/>
                </a:lnTo>
                <a:lnTo>
                  <a:pt x="7757431" y="6145032"/>
                </a:lnTo>
                <a:lnTo>
                  <a:pt x="0" y="61450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783839" y="942975"/>
            <a:ext cx="5946081" cy="778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39"/>
              </a:lnSpc>
              <a:spcBef>
                <a:spcPct val="0"/>
              </a:spcBef>
            </a:pPr>
            <a:r>
              <a:rPr lang="en-US" sz="4599">
                <a:solidFill>
                  <a:srgbClr val="000000"/>
                </a:solidFill>
                <a:latin typeface="Canva Sans Bold"/>
              </a:rPr>
              <a:t>Handling Null Values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DAGBulBecn0</dc:identifier>
  <dcterms:modified xsi:type="dcterms:W3CDTF">2011-08-01T06:04:30Z</dcterms:modified>
  <cp:revision>1</cp:revision>
  <dc:title>Finding the Ouliers...</dc:title>
</cp:coreProperties>
</file>